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5"/>
  </p:sldMasterIdLst>
  <p:notesMasterIdLst>
    <p:notesMasterId r:id="rId47"/>
  </p:notesMasterIdLst>
  <p:sldIdLst>
    <p:sldId id="314" r:id="rId6"/>
    <p:sldId id="322" r:id="rId7"/>
    <p:sldId id="329" r:id="rId8"/>
    <p:sldId id="333" r:id="rId9"/>
    <p:sldId id="315" r:id="rId10"/>
    <p:sldId id="294" r:id="rId11"/>
    <p:sldId id="293" r:id="rId12"/>
    <p:sldId id="290" r:id="rId13"/>
    <p:sldId id="316" r:id="rId14"/>
    <p:sldId id="317" r:id="rId15"/>
    <p:sldId id="318" r:id="rId16"/>
    <p:sldId id="319" r:id="rId17"/>
    <p:sldId id="320" r:id="rId18"/>
    <p:sldId id="291" r:id="rId19"/>
    <p:sldId id="321" r:id="rId20"/>
    <p:sldId id="282" r:id="rId21"/>
    <p:sldId id="298" r:id="rId22"/>
    <p:sldId id="323" r:id="rId23"/>
    <p:sldId id="327" r:id="rId24"/>
    <p:sldId id="295" r:id="rId25"/>
    <p:sldId id="328" r:id="rId26"/>
    <p:sldId id="308" r:id="rId27"/>
    <p:sldId id="302" r:id="rId28"/>
    <p:sldId id="304" r:id="rId29"/>
    <p:sldId id="324" r:id="rId30"/>
    <p:sldId id="325" r:id="rId31"/>
    <p:sldId id="326" r:id="rId32"/>
    <p:sldId id="284" r:id="rId33"/>
    <p:sldId id="305" r:id="rId34"/>
    <p:sldId id="310" r:id="rId35"/>
    <p:sldId id="289" r:id="rId36"/>
    <p:sldId id="313" r:id="rId37"/>
    <p:sldId id="296" r:id="rId38"/>
    <p:sldId id="288" r:id="rId39"/>
    <p:sldId id="259" r:id="rId40"/>
    <p:sldId id="261" r:id="rId41"/>
    <p:sldId id="306" r:id="rId42"/>
    <p:sldId id="311" r:id="rId43"/>
    <p:sldId id="309" r:id="rId44"/>
    <p:sldId id="301" r:id="rId45"/>
    <p:sldId id="258" r:id="rId46"/>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83" autoAdjust="0"/>
    <p:restoredTop sz="73791" autoAdjust="0"/>
  </p:normalViewPr>
  <p:slideViewPr>
    <p:cSldViewPr>
      <p:cViewPr varScale="1">
        <p:scale>
          <a:sx n="79" d="100"/>
          <a:sy n="79" d="100"/>
        </p:scale>
        <p:origin x="1764" y="90"/>
      </p:cViewPr>
      <p:guideLst>
        <p:guide orient="horz" pos="2160"/>
        <p:guide pos="2880"/>
      </p:guideLst>
    </p:cSldViewPr>
  </p:slideViewPr>
  <p:outlineViewPr>
    <p:cViewPr>
      <p:scale>
        <a:sx n="33" d="100"/>
        <a:sy n="33" d="100"/>
      </p:scale>
      <p:origin x="5592" y="1328"/>
    </p:cViewPr>
  </p:outlineViewPr>
  <p:notesTextViewPr>
    <p:cViewPr>
      <p:scale>
        <a:sx n="100" d="100"/>
        <a:sy n="100" d="100"/>
      </p:scale>
      <p:origin x="0" y="0"/>
    </p:cViewPr>
  </p:notesTextViewPr>
  <p:sorterViewPr>
    <p:cViewPr>
      <p:scale>
        <a:sx n="111" d="100"/>
        <a:sy n="111" d="100"/>
      </p:scale>
      <p:origin x="0" y="88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presProps" Target="presProps.xml"/><Relationship Id="rId8" Type="http://schemas.openxmlformats.org/officeDocument/2006/relationships/slide" Target="slides/slide3.xml"/><Relationship Id="rId51"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20" Type="http://schemas.openxmlformats.org/officeDocument/2006/relationships/slide" Target="slides/slide15.xml"/><Relationship Id="rId41" Type="http://schemas.openxmlformats.org/officeDocument/2006/relationships/slide" Target="slides/slide36.xml"/><Relationship Id="rId1" Type="http://schemas.openxmlformats.org/officeDocument/2006/relationships/customXml" Target="../customXml/item1.xml"/><Relationship Id="rId6" Type="http://schemas.openxmlformats.org/officeDocument/2006/relationships/slide" Target="slides/slid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Sales</c:v>
                </c:pt>
              </c:strCache>
            </c:strRef>
          </c:tx>
          <c:spPr>
            <a:solidFill>
              <a:schemeClr val="accent1"/>
            </a:solidFill>
            <a:ln w="19050">
              <a:solidFill>
                <a:schemeClr val="lt1"/>
              </a:solidFill>
            </a:ln>
            <a:effectLst/>
          </c:spPr>
          <c:invertIfNegative val="0"/>
          <c:dPt>
            <c:idx val="0"/>
            <c:invertIfNegative val="0"/>
            <c:bubble3D val="0"/>
            <c:spPr>
              <a:solidFill>
                <a:srgbClr val="FF3399"/>
              </a:solidFill>
              <a:ln w="19050">
                <a:solidFill>
                  <a:schemeClr val="lt1"/>
                </a:solidFill>
              </a:ln>
              <a:effectLst/>
            </c:spPr>
            <c:extLst>
              <c:ext xmlns:c16="http://schemas.microsoft.com/office/drawing/2014/chart" uri="{C3380CC4-5D6E-409C-BE32-E72D297353CC}">
                <c16:uniqueId val="{00000003-6046-4D69-B0B7-CA52E0F5A4C0}"/>
              </c:ext>
            </c:extLst>
          </c:dPt>
          <c:dPt>
            <c:idx val="1"/>
            <c:invertIfNegative val="0"/>
            <c:bubble3D val="0"/>
            <c:spPr>
              <a:solidFill>
                <a:srgbClr val="00B0F0"/>
              </a:solidFill>
              <a:ln w="19050">
                <a:solidFill>
                  <a:schemeClr val="lt1"/>
                </a:solidFill>
              </a:ln>
              <a:effectLst/>
            </c:spPr>
            <c:extLst>
              <c:ext xmlns:c16="http://schemas.microsoft.com/office/drawing/2014/chart" uri="{C3380CC4-5D6E-409C-BE32-E72D297353CC}">
                <c16:uniqueId val="{00000001-6046-4D69-B0B7-CA52E0F5A4C0}"/>
              </c:ext>
            </c:extLst>
          </c:dPt>
          <c:dPt>
            <c:idx val="2"/>
            <c:invertIfNegative val="0"/>
            <c:bubble3D val="0"/>
            <c:spPr>
              <a:solidFill>
                <a:schemeClr val="bg1"/>
              </a:solidFill>
              <a:ln w="19050">
                <a:solidFill>
                  <a:schemeClr val="lt1"/>
                </a:solidFill>
              </a:ln>
              <a:effectLst/>
            </c:spPr>
            <c:extLst>
              <c:ext xmlns:c16="http://schemas.microsoft.com/office/drawing/2014/chart" uri="{C3380CC4-5D6E-409C-BE32-E72D297353CC}">
                <c16:uniqueId val="{00000004-6046-4D69-B0B7-CA52E0F5A4C0}"/>
              </c:ext>
            </c:extLst>
          </c:dPt>
          <c:dPt>
            <c:idx val="3"/>
            <c:invertIfNegative val="0"/>
            <c:bubble3D val="0"/>
            <c:spPr>
              <a:solidFill>
                <a:srgbClr val="92D050"/>
              </a:solidFill>
              <a:ln w="19050">
                <a:solidFill>
                  <a:schemeClr val="lt1"/>
                </a:solidFill>
              </a:ln>
              <a:effectLst/>
            </c:spPr>
            <c:extLst>
              <c:ext xmlns:c16="http://schemas.microsoft.com/office/drawing/2014/chart" uri="{C3380CC4-5D6E-409C-BE32-E72D297353CC}">
                <c16:uniqueId val="{00000002-6046-4D69-B0B7-CA52E0F5A4C0}"/>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Under 5</c:v>
                </c:pt>
                <c:pt idx="1">
                  <c:v>5-11</c:v>
                </c:pt>
                <c:pt idx="2">
                  <c:v>12-15</c:v>
                </c:pt>
                <c:pt idx="3">
                  <c:v>16+</c:v>
                </c:pt>
              </c:strCache>
            </c:strRef>
          </c:cat>
          <c:val>
            <c:numRef>
              <c:f>Sheet1!$B$2:$B$5</c:f>
              <c:numCache>
                <c:formatCode>General</c:formatCode>
                <c:ptCount val="4"/>
                <c:pt idx="0">
                  <c:v>1003</c:v>
                </c:pt>
                <c:pt idx="1">
                  <c:v>1303</c:v>
                </c:pt>
                <c:pt idx="2">
                  <c:v>1032</c:v>
                </c:pt>
                <c:pt idx="3">
                  <c:v>1408</c:v>
                </c:pt>
              </c:numCache>
            </c:numRef>
          </c:val>
          <c:extLst>
            <c:ext xmlns:c16="http://schemas.microsoft.com/office/drawing/2014/chart" uri="{C3380CC4-5D6E-409C-BE32-E72D297353CC}">
              <c16:uniqueId val="{00000000-6046-4D69-B0B7-CA52E0F5A4C0}"/>
            </c:ext>
          </c:extLst>
        </c:ser>
        <c:dLbls>
          <c:showLegendKey val="0"/>
          <c:showVal val="0"/>
          <c:showCatName val="0"/>
          <c:showSerName val="0"/>
          <c:showPercent val="0"/>
          <c:showBubbleSize val="0"/>
        </c:dLbls>
        <c:gapWidth val="150"/>
        <c:axId val="782740031"/>
        <c:axId val="782749599"/>
      </c:barChart>
      <c:catAx>
        <c:axId val="782740031"/>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82749599"/>
        <c:auto val="1"/>
        <c:lblAlgn val="ctr"/>
        <c:lblOffset val="100"/>
        <c:noMultiLvlLbl val="0"/>
      </c:catAx>
      <c:valAx>
        <c:axId val="782749599"/>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82740031"/>
        <c:crossBetween val="between"/>
      </c:valAx>
      <c:spPr>
        <a:noFill/>
        <a:ln>
          <a:noFill/>
        </a:ln>
        <a:effectLst/>
      </c:spPr>
    </c:plotArea>
    <c:legend>
      <c:legendPos val="r"/>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7EB99C59-E7A0-4ACE-9ABA-C7AAA440F314}" type="datetimeFigureOut">
              <a:rPr lang="en-GB"/>
              <a:pPr>
                <a:defRPr/>
              </a:pPr>
              <a:t>06/09/2017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BDF326BB-0AFA-4A11-AC52-8BE98519C0B2}" type="slidenum">
              <a:rPr lang="en-GB"/>
              <a:pPr>
                <a:defRPr/>
              </a:pPr>
              <a:t>‹#›</a:t>
            </a:fld>
            <a:endParaRPr lang="en-GB"/>
          </a:p>
        </p:txBody>
      </p:sp>
    </p:spTree>
    <p:extLst>
      <p:ext uri="{BB962C8B-B14F-4D97-AF65-F5344CB8AC3E}">
        <p14:creationId xmlns:p14="http://schemas.microsoft.com/office/powerpoint/2010/main" val="394433720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24ED0A8-5117-4421-88C0-F8A8BA4A6000}" type="slidenum">
              <a:rPr lang="en-GB" smtClean="0"/>
              <a:pPr/>
              <a:t>1</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endParaRPr lang="en-GB" dirty="0"/>
          </a:p>
        </p:txBody>
      </p:sp>
      <p:sp>
        <p:nvSpPr>
          <p:cNvPr id="4" name="Slide Number Placeholder 3"/>
          <p:cNvSpPr>
            <a:spLocks noGrp="1"/>
          </p:cNvSpPr>
          <p:nvPr>
            <p:ph type="sldNum" sz="quarter" idx="10"/>
          </p:nvPr>
        </p:nvSpPr>
        <p:spPr/>
        <p:txBody>
          <a:bodyPr/>
          <a:lstStyle/>
          <a:p>
            <a:fld id="{8285A38C-2103-4431-B4AD-6A8D5FEAE553}" type="slidenum">
              <a:rPr lang="en-GB" smtClean="0"/>
              <a:pPr/>
              <a:t>13</a:t>
            </a:fld>
            <a:endParaRPr lang="en-GB"/>
          </a:p>
        </p:txBody>
      </p:sp>
    </p:spTree>
    <p:extLst>
      <p:ext uri="{BB962C8B-B14F-4D97-AF65-F5344CB8AC3E}">
        <p14:creationId xmlns:p14="http://schemas.microsoft.com/office/powerpoint/2010/main" val="18552878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a:buNone/>
            </a:pPr>
            <a:endParaRPr lang="en-GB" dirty="0" smtClean="0">
              <a:latin typeface="+mn-lt"/>
            </a:endParaRPr>
          </a:p>
        </p:txBody>
      </p:sp>
      <p:sp>
        <p:nvSpPr>
          <p:cNvPr id="4" name="Slide Number Placeholder 3"/>
          <p:cNvSpPr>
            <a:spLocks noGrp="1"/>
          </p:cNvSpPr>
          <p:nvPr>
            <p:ph type="sldNum" sz="quarter" idx="10"/>
          </p:nvPr>
        </p:nvSpPr>
        <p:spPr/>
        <p:txBody>
          <a:bodyPr/>
          <a:lstStyle/>
          <a:p>
            <a:fld id="{8285A38C-2103-4431-B4AD-6A8D5FEAE553}" type="slidenum">
              <a:rPr lang="en-GB" smtClean="0"/>
              <a:pPr/>
              <a:t>15</a:t>
            </a:fld>
            <a:endParaRPr lang="en-GB"/>
          </a:p>
        </p:txBody>
      </p:sp>
    </p:spTree>
    <p:extLst>
      <p:ext uri="{BB962C8B-B14F-4D97-AF65-F5344CB8AC3E}">
        <p14:creationId xmlns:p14="http://schemas.microsoft.com/office/powerpoint/2010/main" val="37854039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6617B91-54D5-4ACB-A380-124137972C9D}" type="slidenum">
              <a:rPr lang="en-GB" smtClean="0"/>
              <a:pPr/>
              <a:t>18</a:t>
            </a:fld>
            <a:endParaRPr lang="en-GB"/>
          </a:p>
        </p:txBody>
      </p:sp>
    </p:spTree>
    <p:extLst>
      <p:ext uri="{BB962C8B-B14F-4D97-AF65-F5344CB8AC3E}">
        <p14:creationId xmlns:p14="http://schemas.microsoft.com/office/powerpoint/2010/main" val="24217594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GB" dirty="0"/>
          </a:p>
        </p:txBody>
      </p:sp>
      <p:sp>
        <p:nvSpPr>
          <p:cNvPr id="4" name="Slide Number Placeholder 3"/>
          <p:cNvSpPr>
            <a:spLocks noGrp="1"/>
          </p:cNvSpPr>
          <p:nvPr>
            <p:ph type="sldNum" sz="quarter" idx="10"/>
          </p:nvPr>
        </p:nvSpPr>
        <p:spPr/>
        <p:txBody>
          <a:bodyPr/>
          <a:lstStyle/>
          <a:p>
            <a:fld id="{8285A38C-2103-4431-B4AD-6A8D5FEAE553}" type="slidenum">
              <a:rPr lang="en-GB" smtClean="0"/>
              <a:pPr/>
              <a:t>19</a:t>
            </a:fld>
            <a:endParaRPr lang="en-GB"/>
          </a:p>
        </p:txBody>
      </p:sp>
    </p:spTree>
    <p:extLst>
      <p:ext uri="{BB962C8B-B14F-4D97-AF65-F5344CB8AC3E}">
        <p14:creationId xmlns:p14="http://schemas.microsoft.com/office/powerpoint/2010/main" val="38034536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285A38C-2103-4431-B4AD-6A8D5FEAE553}" type="slidenum">
              <a:rPr lang="en-GB" smtClean="0"/>
              <a:pPr/>
              <a:t>21</a:t>
            </a:fld>
            <a:endParaRPr lang="en-GB"/>
          </a:p>
        </p:txBody>
      </p:sp>
    </p:spTree>
    <p:extLst>
      <p:ext uri="{BB962C8B-B14F-4D97-AF65-F5344CB8AC3E}">
        <p14:creationId xmlns:p14="http://schemas.microsoft.com/office/powerpoint/2010/main" val="15040467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285A38C-2103-4431-B4AD-6A8D5FEAE553}" type="slidenum">
              <a:rPr lang="en-GB" smtClean="0"/>
              <a:pPr/>
              <a:t>25</a:t>
            </a:fld>
            <a:endParaRPr lang="en-GB"/>
          </a:p>
        </p:txBody>
      </p:sp>
    </p:spTree>
    <p:extLst>
      <p:ext uri="{BB962C8B-B14F-4D97-AF65-F5344CB8AC3E}">
        <p14:creationId xmlns:p14="http://schemas.microsoft.com/office/powerpoint/2010/main" val="8376674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8285A38C-2103-4431-B4AD-6A8D5FEAE553}" type="slidenum">
              <a:rPr lang="en-GB" smtClean="0"/>
              <a:pPr/>
              <a:t>26</a:t>
            </a:fld>
            <a:endParaRPr lang="en-GB"/>
          </a:p>
        </p:txBody>
      </p:sp>
    </p:spTree>
    <p:extLst>
      <p:ext uri="{BB962C8B-B14F-4D97-AF65-F5344CB8AC3E}">
        <p14:creationId xmlns:p14="http://schemas.microsoft.com/office/powerpoint/2010/main" val="32404545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GB" b="1" dirty="0"/>
          </a:p>
        </p:txBody>
      </p:sp>
      <p:sp>
        <p:nvSpPr>
          <p:cNvPr id="4" name="Slide Number Placeholder 3"/>
          <p:cNvSpPr>
            <a:spLocks noGrp="1"/>
          </p:cNvSpPr>
          <p:nvPr>
            <p:ph type="sldNum" sz="quarter" idx="10"/>
          </p:nvPr>
        </p:nvSpPr>
        <p:spPr/>
        <p:txBody>
          <a:bodyPr/>
          <a:lstStyle/>
          <a:p>
            <a:fld id="{8285A38C-2103-4431-B4AD-6A8D5FEAE553}" type="slidenum">
              <a:rPr lang="en-GB" smtClean="0"/>
              <a:pPr/>
              <a:t>27</a:t>
            </a:fld>
            <a:endParaRPr lang="en-GB"/>
          </a:p>
        </p:txBody>
      </p:sp>
    </p:spTree>
    <p:extLst>
      <p:ext uri="{BB962C8B-B14F-4D97-AF65-F5344CB8AC3E}">
        <p14:creationId xmlns:p14="http://schemas.microsoft.com/office/powerpoint/2010/main" val="38155074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p:spPr>
      </p:sp>
      <p:sp>
        <p:nvSpPr>
          <p:cNvPr id="3891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389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9E1C248-3549-4740-96DE-9266D24C8AF7}" type="slidenum">
              <a:rPr lang="en-GB" smtClean="0"/>
              <a:pPr/>
              <a:t>32</a:t>
            </a:fld>
            <a:endParaRPr lang="en-GB"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BDF326BB-0AFA-4A11-AC52-8BE98519C0B2}" type="slidenum">
              <a:rPr lang="en-GB" smtClean="0"/>
              <a:pPr>
                <a:defRPr/>
              </a:pPr>
              <a:t>35</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83679A3-FB4E-42F5-A70C-D7BEAE157520}" type="slidenum">
              <a:rPr lang="en-GB" smtClean="0"/>
              <a:t>2</a:t>
            </a:fld>
            <a:endParaRPr lang="en-GB"/>
          </a:p>
        </p:txBody>
      </p:sp>
    </p:spTree>
    <p:extLst>
      <p:ext uri="{BB962C8B-B14F-4D97-AF65-F5344CB8AC3E}">
        <p14:creationId xmlns:p14="http://schemas.microsoft.com/office/powerpoint/2010/main" val="10224035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BDF326BB-0AFA-4A11-AC52-8BE98519C0B2}" type="slidenum">
              <a:rPr lang="en-GB" smtClean="0"/>
              <a:pPr>
                <a:defRPr/>
              </a:pPr>
              <a:t>40</a:t>
            </a:fld>
            <a:endParaRPr lang="en-GB"/>
          </a:p>
        </p:txBody>
      </p:sp>
    </p:spTree>
    <p:extLst>
      <p:ext uri="{BB962C8B-B14F-4D97-AF65-F5344CB8AC3E}">
        <p14:creationId xmlns:p14="http://schemas.microsoft.com/office/powerpoint/2010/main" val="17067085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GB" dirty="0"/>
          </a:p>
        </p:txBody>
      </p:sp>
      <p:sp>
        <p:nvSpPr>
          <p:cNvPr id="4" name="Slide Number Placeholder 3"/>
          <p:cNvSpPr>
            <a:spLocks noGrp="1"/>
          </p:cNvSpPr>
          <p:nvPr>
            <p:ph type="sldNum" sz="quarter" idx="10"/>
          </p:nvPr>
        </p:nvSpPr>
        <p:spPr/>
        <p:txBody>
          <a:bodyPr/>
          <a:lstStyle/>
          <a:p>
            <a:fld id="{8285A38C-2103-4431-B4AD-6A8D5FEAE553}" type="slidenum">
              <a:rPr lang="en-GB" smtClean="0">
                <a:solidFill>
                  <a:prstClr val="black"/>
                </a:solidFill>
              </a:rPr>
              <a:pPr/>
              <a:t>3</a:t>
            </a:fld>
            <a:endParaRPr lang="en-GB">
              <a:solidFill>
                <a:prstClr val="black"/>
              </a:solidFill>
            </a:endParaRPr>
          </a:p>
        </p:txBody>
      </p:sp>
    </p:spTree>
    <p:extLst>
      <p:ext uri="{BB962C8B-B14F-4D97-AF65-F5344CB8AC3E}">
        <p14:creationId xmlns:p14="http://schemas.microsoft.com/office/powerpoint/2010/main" val="11353482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1" dirty="0"/>
          </a:p>
        </p:txBody>
      </p:sp>
      <p:sp>
        <p:nvSpPr>
          <p:cNvPr id="4" name="Slide Number Placeholder 3"/>
          <p:cNvSpPr>
            <a:spLocks noGrp="1"/>
          </p:cNvSpPr>
          <p:nvPr>
            <p:ph type="sldNum" sz="quarter" idx="10"/>
          </p:nvPr>
        </p:nvSpPr>
        <p:spPr/>
        <p:txBody>
          <a:bodyPr/>
          <a:lstStyle/>
          <a:p>
            <a:fld id="{8285A38C-2103-4431-B4AD-6A8D5FEAE553}" type="slidenum">
              <a:rPr lang="en-GB" smtClean="0"/>
              <a:pPr/>
              <a:t>4</a:t>
            </a:fld>
            <a:endParaRPr lang="en-GB"/>
          </a:p>
        </p:txBody>
      </p:sp>
    </p:spTree>
    <p:extLst>
      <p:ext uri="{BB962C8B-B14F-4D97-AF65-F5344CB8AC3E}">
        <p14:creationId xmlns:p14="http://schemas.microsoft.com/office/powerpoint/2010/main" val="1210422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285A38C-2103-4431-B4AD-6A8D5FEAE553}" type="slidenum">
              <a:rPr lang="en-GB" smtClean="0"/>
              <a:pPr/>
              <a:t>5</a:t>
            </a:fld>
            <a:endParaRPr lang="en-GB"/>
          </a:p>
        </p:txBody>
      </p:sp>
    </p:spTree>
    <p:extLst>
      <p:ext uri="{BB962C8B-B14F-4D97-AF65-F5344CB8AC3E}">
        <p14:creationId xmlns:p14="http://schemas.microsoft.com/office/powerpoint/2010/main" val="42414371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D24ED0A8-5117-4421-88C0-F8A8BA4A6000}" type="slidenum">
              <a:rPr lang="en-GB" smtClean="0">
                <a:solidFill>
                  <a:prstClr val="black"/>
                </a:solidFill>
              </a:rPr>
              <a:pPr/>
              <a:t>9</a:t>
            </a:fld>
            <a:endParaRPr lang="en-GB">
              <a:solidFill>
                <a:prstClr val="black"/>
              </a:solidFill>
            </a:endParaRPr>
          </a:p>
        </p:txBody>
      </p:sp>
    </p:spTree>
    <p:extLst>
      <p:ext uri="{BB962C8B-B14F-4D97-AF65-F5344CB8AC3E}">
        <p14:creationId xmlns:p14="http://schemas.microsoft.com/office/powerpoint/2010/main" val="12374065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6617B91-54D5-4ACB-A380-124137972C9D}" type="slidenum">
              <a:rPr lang="en-GB" smtClean="0"/>
              <a:pPr/>
              <a:t>10</a:t>
            </a:fld>
            <a:endParaRPr lang="en-GB"/>
          </a:p>
        </p:txBody>
      </p:sp>
    </p:spTree>
    <p:extLst>
      <p:ext uri="{BB962C8B-B14F-4D97-AF65-F5344CB8AC3E}">
        <p14:creationId xmlns:p14="http://schemas.microsoft.com/office/powerpoint/2010/main" val="26497969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50000"/>
              </a:lnSpc>
              <a:spcBef>
                <a:spcPct val="30000"/>
              </a:spcBef>
              <a:spcAft>
                <a:spcPts val="0"/>
              </a:spcAft>
              <a:buClrTx/>
              <a:buSzTx/>
              <a:buFontTx/>
              <a:buNone/>
              <a:tabLst/>
              <a:defRPr/>
            </a:pPr>
            <a:r>
              <a:rPr lang="en-US" sz="1200" kern="1200" dirty="0" smtClean="0">
                <a:solidFill>
                  <a:schemeClr val="tx1"/>
                </a:solidFill>
                <a:effectLst/>
                <a:latin typeface="+mn-lt"/>
                <a:ea typeface="+mn-ea"/>
                <a:cs typeface="+mn-cs"/>
              </a:rPr>
              <a:t>Parts 10 and 11 of the 2014 Act reflect the philosophy of care set out in the Scottish Government’s Staying Put Scotland guidance of October 2013. </a:t>
            </a:r>
          </a:p>
          <a:p>
            <a:pPr marL="0" marR="0" indent="0" algn="l" defTabSz="914400" rtl="0" eaLnBrk="0" fontAlgn="base" latinLnBrk="0" hangingPunct="0">
              <a:lnSpc>
                <a:spcPct val="150000"/>
              </a:lnSpc>
              <a:spcBef>
                <a:spcPct val="30000"/>
              </a:spcBef>
              <a:spcAft>
                <a:spcPts val="0"/>
              </a:spcAft>
              <a:buClrTx/>
              <a:buSzTx/>
              <a:buFontTx/>
              <a:buNone/>
              <a:tabLst/>
              <a:defRPr/>
            </a:pPr>
            <a:r>
              <a:rPr lang="en-US" sz="1200" kern="1200" dirty="0" smtClean="0">
                <a:solidFill>
                  <a:schemeClr val="tx1"/>
                </a:solidFill>
                <a:effectLst/>
                <a:latin typeface="+mn-lt"/>
                <a:ea typeface="+mn-ea"/>
                <a:cs typeface="+mn-cs"/>
              </a:rPr>
              <a:t>This stressed the importance of positively delaying the age of leaving care, and corporate parents’ duty to encourage, enable and empower young people to remain in safe, supported environments for as long they need to. </a:t>
            </a:r>
            <a:endParaRPr lang="en-US" sz="1100" dirty="0" smtClean="0"/>
          </a:p>
          <a:p>
            <a:pPr>
              <a:lnSpc>
                <a:spcPct val="150000"/>
              </a:lnSpc>
              <a:spcAft>
                <a:spcPts val="0"/>
              </a:spcAft>
            </a:pPr>
            <a:endParaRPr lang="en-GB" sz="1100" dirty="0" smtClean="0">
              <a:effectLst/>
              <a:latin typeface="+mn-lt"/>
              <a:ea typeface="Calibri"/>
              <a:cs typeface="Times New Roman"/>
            </a:endParaRPr>
          </a:p>
        </p:txBody>
      </p:sp>
      <p:sp>
        <p:nvSpPr>
          <p:cNvPr id="4" name="Slide Number Placeholder 3"/>
          <p:cNvSpPr>
            <a:spLocks noGrp="1"/>
          </p:cNvSpPr>
          <p:nvPr>
            <p:ph type="sldNum" sz="quarter" idx="10"/>
          </p:nvPr>
        </p:nvSpPr>
        <p:spPr/>
        <p:txBody>
          <a:bodyPr/>
          <a:lstStyle/>
          <a:p>
            <a:fld id="{3E48AAD7-602B-48E4-BBF3-5BAEF097DCC3}" type="slidenum">
              <a:rPr lang="en-US" smtClean="0">
                <a:solidFill>
                  <a:prstClr val="black"/>
                </a:solidFill>
              </a:rPr>
              <a:pPr/>
              <a:t>11</a:t>
            </a:fld>
            <a:endParaRPr lang="en-US">
              <a:solidFill>
                <a:prstClr val="black"/>
              </a:solidFill>
            </a:endParaRPr>
          </a:p>
        </p:txBody>
      </p:sp>
    </p:spTree>
    <p:extLst>
      <p:ext uri="{BB962C8B-B14F-4D97-AF65-F5344CB8AC3E}">
        <p14:creationId xmlns:p14="http://schemas.microsoft.com/office/powerpoint/2010/main" val="10759802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600" dirty="0"/>
          </a:p>
        </p:txBody>
      </p:sp>
      <p:sp>
        <p:nvSpPr>
          <p:cNvPr id="4" name="Slide Number Placeholder 3"/>
          <p:cNvSpPr>
            <a:spLocks noGrp="1"/>
          </p:cNvSpPr>
          <p:nvPr>
            <p:ph type="sldNum" sz="quarter" idx="10"/>
          </p:nvPr>
        </p:nvSpPr>
        <p:spPr/>
        <p:txBody>
          <a:bodyPr/>
          <a:lstStyle/>
          <a:p>
            <a:fld id="{BA08F094-016A-4C6E-8266-5193B9D3DE85}" type="slidenum">
              <a:rPr lang="en-GB" smtClean="0">
                <a:solidFill>
                  <a:prstClr val="black"/>
                </a:solidFill>
              </a:rPr>
              <a:pPr/>
              <a:t>12</a:t>
            </a:fld>
            <a:endParaRPr lang="en-GB">
              <a:solidFill>
                <a:prstClr val="black"/>
              </a:solidFill>
            </a:endParaRPr>
          </a:p>
        </p:txBody>
      </p:sp>
    </p:spTree>
    <p:extLst>
      <p:ext uri="{BB962C8B-B14F-4D97-AF65-F5344CB8AC3E}">
        <p14:creationId xmlns:p14="http://schemas.microsoft.com/office/powerpoint/2010/main" val="10268822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0804B0C0-D514-4BEA-90A6-FC9EBD6C419C}"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rtl="0" eaLnBrk="0" fontAlgn="base" hangingPunct="0">
              <a:spcBef>
                <a:spcPct val="0"/>
              </a:spcBef>
              <a:spcAft>
                <a:spcPct val="0"/>
              </a:spcAft>
              <a:defRPr lang="en-GB" sz="3600" dirty="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US" dirty="0" smtClean="0"/>
              <a:t>Click to edit Master title style</a:t>
            </a:r>
            <a:endParaRPr lang="en-GB"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BC615C41-9FF0-44C3-AC71-997EE680E4D3}"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860ABC89-DF4F-4EEA-B00F-27C3DA6EF88B}"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sz="36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US" dirty="0" smtClean="0"/>
              <a:t>Click to edit Master title style</a:t>
            </a:r>
            <a:endParaRPr lang="en-GB" dirty="0"/>
          </a:p>
        </p:txBody>
      </p:sp>
      <p:sp>
        <p:nvSpPr>
          <p:cNvPr id="3" name="Content Placeholder 2"/>
          <p:cNvSpPr>
            <a:spLocks noGrp="1"/>
          </p:cNvSpPr>
          <p:nvPr>
            <p:ph idx="1"/>
          </p:nvPr>
        </p:nvSpPr>
        <p:spPr>
          <a:xfrm>
            <a:off x="457200" y="1600201"/>
            <a:ext cx="8229600" cy="3989040"/>
          </a:xfrm>
        </p:spPr>
        <p:txBody>
          <a:bodyPr/>
          <a:lstStyle>
            <a:lvl1pPr marL="0" indent="0">
              <a:lnSpc>
                <a:spcPct val="114000"/>
              </a:lnSpc>
              <a:spcBef>
                <a:spcPts val="600"/>
              </a:spcBef>
              <a:spcAft>
                <a:spcPts val="600"/>
              </a:spcAft>
              <a:buNone/>
              <a:defRPr sz="1600">
                <a:latin typeface="Verdana" panose="020B0604030504040204" pitchFamily="34" charset="0"/>
                <a:ea typeface="Verdana" panose="020B0604030504040204" pitchFamily="34" charset="0"/>
                <a:cs typeface="Verdana" panose="020B0604030504040204" pitchFamily="34" charset="0"/>
              </a:defRPr>
            </a:lvl1pPr>
            <a:lvl2pPr marL="457200" indent="0">
              <a:lnSpc>
                <a:spcPct val="114000"/>
              </a:lnSpc>
              <a:spcBef>
                <a:spcPts val="600"/>
              </a:spcBef>
              <a:spcAft>
                <a:spcPts val="600"/>
              </a:spcAft>
              <a:buNone/>
              <a:defRPr sz="1600">
                <a:latin typeface="Verdana" panose="020B0604030504040204" pitchFamily="34" charset="0"/>
                <a:ea typeface="Verdana" panose="020B0604030504040204" pitchFamily="34" charset="0"/>
                <a:cs typeface="Verdana" panose="020B0604030504040204" pitchFamily="34" charset="0"/>
              </a:defRPr>
            </a:lvl2pPr>
            <a:lvl3pPr marL="914400" indent="0">
              <a:lnSpc>
                <a:spcPct val="114000"/>
              </a:lnSpc>
              <a:spcBef>
                <a:spcPts val="600"/>
              </a:spcBef>
              <a:spcAft>
                <a:spcPts val="600"/>
              </a:spcAft>
              <a:buNone/>
              <a:defRPr sz="1600">
                <a:latin typeface="Verdana" panose="020B0604030504040204" pitchFamily="34" charset="0"/>
                <a:ea typeface="Verdana" panose="020B0604030504040204" pitchFamily="34" charset="0"/>
                <a:cs typeface="Verdana" panose="020B0604030504040204" pitchFamily="34" charset="0"/>
              </a:defRPr>
            </a:lvl3pPr>
            <a:lvl4pPr marL="1371600" indent="0">
              <a:lnSpc>
                <a:spcPct val="114000"/>
              </a:lnSpc>
              <a:spcBef>
                <a:spcPts val="600"/>
              </a:spcBef>
              <a:spcAft>
                <a:spcPts val="600"/>
              </a:spcAft>
              <a:buNone/>
              <a:defRPr sz="1600">
                <a:latin typeface="Verdana" panose="020B0604030504040204" pitchFamily="34" charset="0"/>
                <a:ea typeface="Verdana" panose="020B0604030504040204" pitchFamily="34" charset="0"/>
                <a:cs typeface="Verdana" panose="020B0604030504040204" pitchFamily="34" charset="0"/>
              </a:defRPr>
            </a:lvl4pPr>
            <a:lvl5pPr marL="1828800" indent="0">
              <a:lnSpc>
                <a:spcPct val="114000"/>
              </a:lnSpc>
              <a:spcBef>
                <a:spcPts val="600"/>
              </a:spcBef>
              <a:spcAft>
                <a:spcPts val="600"/>
              </a:spcAft>
              <a:buNone/>
              <a:defRPr sz="1600">
                <a:latin typeface="Verdana" panose="020B0604030504040204" pitchFamily="34" charset="0"/>
                <a:ea typeface="Verdana" panose="020B0604030504040204" pitchFamily="34" charset="0"/>
                <a:cs typeface="Verdana" panose="020B060403050404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8AC08A11-0E24-4BED-817F-1E4753F79759}"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52108B2D-2892-4AD0-985B-C31FA65AD0E3}"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rtl="0" eaLnBrk="0" fontAlgn="base" hangingPunct="0">
              <a:spcBef>
                <a:spcPct val="0"/>
              </a:spcBef>
              <a:spcAft>
                <a:spcPct val="0"/>
              </a:spcAft>
              <a:defRPr lang="en-GB" sz="3600" dirty="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US" dirty="0" smtClean="0"/>
              <a:t>Click to edit Master title style</a:t>
            </a:r>
            <a:endParaRPr lang="en-GB" dirty="0"/>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4CEB9073-0999-4C9B-BDE2-1F13DF81B97C}"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rtl="0" eaLnBrk="0" fontAlgn="base" hangingPunct="0">
              <a:spcBef>
                <a:spcPct val="0"/>
              </a:spcBef>
              <a:spcAft>
                <a:spcPct val="0"/>
              </a:spcAft>
              <a:defRPr lang="en-GB" sz="3600" dirty="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US" dirty="0" smtClean="0"/>
              <a:t>Click to edit Master title style</a:t>
            </a:r>
            <a:endParaRPr lang="en-GB"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93E8256F-339C-4A66-B003-D8DA1C772ED9}"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CB737E15-CF38-4C07-954A-D7826B797905}"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A49500B8-68DD-4E29-A76E-4E690424BE42}"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D204EBB1-B924-4726-82AE-5CC530BF1263}"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9C145A67-B7A0-4F04-ABF0-884AC5519A8D}"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C13FD5F0-94C0-48AF-BC7E-8F9638BB4472}" type="slidenum">
              <a:rPr lang="en-GB"/>
              <a:pPr>
                <a:defRPr/>
              </a:pPr>
              <a:t>‹#›</a:t>
            </a:fld>
            <a:endParaRPr lang="en-GB"/>
          </a:p>
        </p:txBody>
      </p:sp>
      <p:sp>
        <p:nvSpPr>
          <p:cNvPr id="1031" name="AutoShape 7" descr="https://nemo.strath.ac.uk/exchange/jds98104/Inbox/Power%20point.EML/1_multipart_xF8FF_2_multipart_xF8FF_4_PPT%20Master.jpg/C58EA28C-18C0-4a97-9AF2-036E93DDAFB3/PPT%20Master.jpg?attach=1"/>
          <p:cNvSpPr>
            <a:spLocks noChangeAspect="1" noChangeArrowheads="1"/>
          </p:cNvSpPr>
          <p:nvPr userDrawn="1"/>
        </p:nvSpPr>
        <p:spPr bwMode="auto">
          <a:xfrm>
            <a:off x="155575" y="46038"/>
            <a:ext cx="7524750" cy="5648325"/>
          </a:xfrm>
          <a:prstGeom prst="rect">
            <a:avLst/>
          </a:prstGeom>
          <a:noFill/>
          <a:ln w="9525">
            <a:noFill/>
            <a:miter lim="800000"/>
            <a:headEnd/>
            <a:tailEnd/>
          </a:ln>
        </p:spPr>
        <p:txBody>
          <a:bodyPr/>
          <a:lstStyle/>
          <a:p>
            <a:endParaRPr lang="en-US"/>
          </a:p>
        </p:txBody>
      </p:sp>
      <p:sp>
        <p:nvSpPr>
          <p:cNvPr id="1032" name="AutoShape 8" descr="https://nemo.strath.ac.uk/exchange/jds98104/Inbox/Power%20point.EML/1_multipart_xF8FF_2_multipart_xF8FF_4_PPT%20Master.jpg/C58EA28C-18C0-4a97-9AF2-036E93DDAFB3/PPT%20Master.jpg?attach=1"/>
          <p:cNvSpPr>
            <a:spLocks noChangeAspect="1" noChangeArrowheads="1"/>
          </p:cNvSpPr>
          <p:nvPr userDrawn="1"/>
        </p:nvSpPr>
        <p:spPr bwMode="auto">
          <a:xfrm>
            <a:off x="155575" y="46038"/>
            <a:ext cx="7524750" cy="5648325"/>
          </a:xfrm>
          <a:prstGeom prst="rect">
            <a:avLst/>
          </a:prstGeom>
          <a:noFill/>
          <a:ln w="9525">
            <a:noFill/>
            <a:miter lim="800000"/>
            <a:headEnd/>
            <a:tailEnd/>
          </a:ln>
        </p:spPr>
        <p:txBody>
          <a:bodyPr/>
          <a:lstStyle/>
          <a:p>
            <a:endParaRPr lang="en-US"/>
          </a:p>
        </p:txBody>
      </p:sp>
      <p:pic>
        <p:nvPicPr>
          <p:cNvPr id="1033" name="Picture 9" descr="PPT Master"/>
          <p:cNvPicPr>
            <a:picLocks noChangeAspect="1" noChangeArrowheads="1"/>
          </p:cNvPicPr>
          <p:nvPr userDrawn="1"/>
        </p:nvPicPr>
        <p:blipFill>
          <a:blip r:embed="rId13" cstate="print"/>
          <a:srcRect/>
          <a:stretch>
            <a:fillRect/>
          </a:stretch>
        </p:blipFill>
        <p:spPr bwMode="auto">
          <a:xfrm>
            <a:off x="0" y="0"/>
            <a:ext cx="9144000" cy="68580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sldNum="0"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0" fontAlgn="base" hangingPunct="0">
        <a:spcBef>
          <a:spcPct val="0"/>
        </a:spcBef>
        <a:spcAft>
          <a:spcPct val="0"/>
        </a:spcAft>
        <a:defRPr sz="4400">
          <a:solidFill>
            <a:schemeClr val="tx2"/>
          </a:solidFill>
          <a:latin typeface="Arial" charset="0"/>
        </a:defRPr>
      </a:lvl6pPr>
      <a:lvl7pPr marL="914400" algn="ctr" rtl="0" eaLnBrk="0" fontAlgn="base" hangingPunct="0">
        <a:spcBef>
          <a:spcPct val="0"/>
        </a:spcBef>
        <a:spcAft>
          <a:spcPct val="0"/>
        </a:spcAft>
        <a:defRPr sz="4400">
          <a:solidFill>
            <a:schemeClr val="tx2"/>
          </a:solidFill>
          <a:latin typeface="Arial" charset="0"/>
        </a:defRPr>
      </a:lvl7pPr>
      <a:lvl8pPr marL="1371600" algn="ctr" rtl="0" eaLnBrk="0" fontAlgn="base" hangingPunct="0">
        <a:spcBef>
          <a:spcPct val="0"/>
        </a:spcBef>
        <a:spcAft>
          <a:spcPct val="0"/>
        </a:spcAft>
        <a:defRPr sz="4400">
          <a:solidFill>
            <a:schemeClr val="tx2"/>
          </a:solidFill>
          <a:latin typeface="Arial" charset="0"/>
        </a:defRPr>
      </a:lvl8pPr>
      <a:lvl9pPr marL="1828800" algn="ctr" rtl="0" eaLnBrk="0" fontAlgn="base" hangingPunct="0">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rgbClr val="000000"/>
          </a:solidFill>
          <a:latin typeface="+mn-lt"/>
          <a:ea typeface="+mn-ea"/>
          <a:cs typeface="+mn-cs"/>
        </a:defRPr>
      </a:lvl1pPr>
      <a:lvl2pPr marL="742950" indent="-285750" algn="l" rtl="0" eaLnBrk="0" fontAlgn="base" hangingPunct="0">
        <a:spcBef>
          <a:spcPct val="20000"/>
        </a:spcBef>
        <a:spcAft>
          <a:spcPct val="0"/>
        </a:spcAft>
        <a:buChar char="–"/>
        <a:defRPr sz="2800">
          <a:solidFill>
            <a:srgbClr val="000000"/>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rgbClr val="000000"/>
          </a:solidFill>
          <a:latin typeface="+mn-lt"/>
        </a:defRPr>
      </a:lvl5pPr>
      <a:lvl6pPr marL="2514600" indent="-228600" algn="l" rtl="0" eaLnBrk="0" fontAlgn="base" hangingPunct="0">
        <a:spcBef>
          <a:spcPct val="20000"/>
        </a:spcBef>
        <a:spcAft>
          <a:spcPct val="0"/>
        </a:spcAft>
        <a:buChar char="»"/>
        <a:defRPr sz="2000">
          <a:solidFill>
            <a:srgbClr val="000000"/>
          </a:solidFill>
          <a:latin typeface="+mn-lt"/>
        </a:defRPr>
      </a:lvl6pPr>
      <a:lvl7pPr marL="2971800" indent="-228600" algn="l" rtl="0" eaLnBrk="0" fontAlgn="base" hangingPunct="0">
        <a:spcBef>
          <a:spcPct val="20000"/>
        </a:spcBef>
        <a:spcAft>
          <a:spcPct val="0"/>
        </a:spcAft>
        <a:buChar char="»"/>
        <a:defRPr sz="2000">
          <a:solidFill>
            <a:srgbClr val="000000"/>
          </a:solidFill>
          <a:latin typeface="+mn-lt"/>
        </a:defRPr>
      </a:lvl7pPr>
      <a:lvl8pPr marL="3429000" indent="-228600" algn="l" rtl="0" eaLnBrk="0" fontAlgn="base" hangingPunct="0">
        <a:spcBef>
          <a:spcPct val="20000"/>
        </a:spcBef>
        <a:spcAft>
          <a:spcPct val="0"/>
        </a:spcAft>
        <a:buChar char="»"/>
        <a:defRPr sz="2000">
          <a:solidFill>
            <a:srgbClr val="000000"/>
          </a:solidFill>
          <a:latin typeface="+mn-lt"/>
        </a:defRPr>
      </a:lvl8pPr>
      <a:lvl9pPr marL="3886200" indent="-228600" algn="l" rtl="0" eaLnBrk="0" fontAlgn="base" hangingPunct="0">
        <a:spcBef>
          <a:spcPct val="20000"/>
        </a:spcBef>
        <a:spcAft>
          <a:spcPct val="0"/>
        </a:spcAft>
        <a:buChar char="»"/>
        <a:defRPr sz="20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legislation.gov.uk/asp/2014/8/contents/enacted"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gov.scot/Resource/0048/00483676.pdf"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hyperlink" Target="http://www.gov.scot/Publications/2004/05/19357/37097"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hyperlink" Target="http://www.scottishcareleaverscovenant.org/"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hyperlink" Target="http://www.scottishcareleaverscovenant.org/"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sccyp.org.uk/uploaded_docs/leaving%20care%20young%20persons%20for%20web%20200803.pdf"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hyperlink" Target="http://www.scotland.gov.uk/Resource/0043/00435935.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GB" dirty="0" smtClean="0"/>
              <a:t>Messages From Research</a:t>
            </a:r>
            <a:endParaRPr lang="en-GB" dirty="0"/>
          </a:p>
        </p:txBody>
      </p:sp>
      <p:sp>
        <p:nvSpPr>
          <p:cNvPr id="2" name="Content Placeholder 1"/>
          <p:cNvSpPr>
            <a:spLocks noGrp="1"/>
          </p:cNvSpPr>
          <p:nvPr>
            <p:ph idx="1"/>
          </p:nvPr>
        </p:nvSpPr>
        <p:spPr/>
        <p:txBody>
          <a:bodyPr>
            <a:noAutofit/>
          </a:bodyPr>
          <a:lstStyle/>
          <a:p>
            <a:r>
              <a:rPr lang="en-GB" dirty="0">
                <a:solidFill>
                  <a:schemeClr val="tx1"/>
                </a:solidFill>
              </a:rPr>
              <a:t>“Educational outcomes for young adults who remained under the care and supervision of the child welfare system were much better than those of young adults who had left care</a:t>
            </a:r>
            <a:r>
              <a:rPr lang="en-GB" dirty="0">
                <a:solidFill>
                  <a:schemeClr val="tx1"/>
                </a:solidFill>
              </a:rPr>
              <a:t>”(</a:t>
            </a:r>
            <a:r>
              <a:rPr lang="en-GB" dirty="0">
                <a:solidFill>
                  <a:schemeClr val="tx1"/>
                </a:solidFill>
              </a:rPr>
              <a:t>Wade, 1997</a:t>
            </a:r>
            <a:r>
              <a:rPr lang="en-GB" dirty="0">
                <a:solidFill>
                  <a:schemeClr val="tx1"/>
                </a:solidFill>
              </a:rPr>
              <a:t>).</a:t>
            </a:r>
          </a:p>
          <a:p>
            <a:r>
              <a:rPr lang="en-GB" dirty="0" smtClean="0">
                <a:solidFill>
                  <a:schemeClr val="tx1"/>
                </a:solidFill>
              </a:rPr>
              <a:t>“</a:t>
            </a:r>
            <a:r>
              <a:rPr lang="en-GB" dirty="0">
                <a:solidFill>
                  <a:schemeClr val="tx1"/>
                </a:solidFill>
              </a:rPr>
              <a:t>Probably the most critical factor for children looked after is the age at which they move on from being in care to living elsewhere, compared with the population at large”(Broad, 2007).</a:t>
            </a:r>
          </a:p>
          <a:p>
            <a:r>
              <a:rPr lang="en-GB" dirty="0" smtClean="0">
                <a:solidFill>
                  <a:schemeClr val="tx1"/>
                </a:solidFill>
              </a:rPr>
              <a:t>“</a:t>
            </a:r>
            <a:r>
              <a:rPr lang="en-GB" dirty="0">
                <a:solidFill>
                  <a:schemeClr val="tx1"/>
                </a:solidFill>
              </a:rPr>
              <a:t>Time </a:t>
            </a:r>
            <a:r>
              <a:rPr lang="en-GB" dirty="0">
                <a:solidFill>
                  <a:schemeClr val="tx1"/>
                </a:solidFill>
              </a:rPr>
              <a:t>and again, young people and workers told us about a strong culture that assumed 16 was the age at which young people should leave </a:t>
            </a:r>
            <a:r>
              <a:rPr lang="en-GB" dirty="0">
                <a:solidFill>
                  <a:schemeClr val="tx1"/>
                </a:solidFill>
              </a:rPr>
              <a:t>care” (SCCYP</a:t>
            </a:r>
            <a:r>
              <a:rPr lang="en-GB" dirty="0">
                <a:solidFill>
                  <a:schemeClr val="tx1"/>
                </a:solidFill>
              </a:rPr>
              <a:t>, </a:t>
            </a:r>
            <a:r>
              <a:rPr lang="en-GB" dirty="0">
                <a:solidFill>
                  <a:schemeClr val="tx1"/>
                </a:solidFill>
              </a:rPr>
              <a:t>2008).</a:t>
            </a:r>
          </a:p>
          <a:p>
            <a:r>
              <a:rPr lang="en-GB" dirty="0" smtClean="0">
                <a:solidFill>
                  <a:schemeClr val="tx1"/>
                </a:solidFill>
              </a:rPr>
              <a:t>If </a:t>
            </a:r>
            <a:r>
              <a:rPr lang="en-GB" dirty="0">
                <a:solidFill>
                  <a:schemeClr val="tx1"/>
                </a:solidFill>
              </a:rPr>
              <a:t>we want to improve leaving care transitions, we need to improve the in-care experience (Stein, 2012)</a:t>
            </a:r>
          </a:p>
          <a:p>
            <a:endParaRPr lang="en-GB" dirty="0">
              <a:solidFill>
                <a:schemeClr val="tx1"/>
              </a:solidFill>
            </a:endParaRPr>
          </a:p>
        </p:txBody>
      </p:sp>
      <p:sp>
        <p:nvSpPr>
          <p:cNvPr id="6" name="Slide Number Placeholder 5"/>
          <p:cNvSpPr>
            <a:spLocks noGrp="1"/>
          </p:cNvSpPr>
          <p:nvPr>
            <p:ph type="sldNum" sz="quarter" idx="12"/>
          </p:nvPr>
        </p:nvSpPr>
        <p:spPr/>
        <p:txBody>
          <a:bodyPr/>
          <a:lstStyle/>
          <a:p>
            <a:fld id="{D45EBCC4-1B73-4AB5-BC10-590AEEE57509}" type="slidenum">
              <a:rPr lang="en-GB" smtClean="0"/>
              <a:pPr/>
              <a:t>1</a:t>
            </a:fld>
            <a:endParaRPr lang="en-GB" dirty="0"/>
          </a:p>
        </p:txBody>
      </p:sp>
    </p:spTree>
    <p:extLst>
      <p:ext uri="{BB962C8B-B14F-4D97-AF65-F5344CB8AC3E}">
        <p14:creationId xmlns:p14="http://schemas.microsoft.com/office/powerpoint/2010/main" val="31672036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t>Children (Scotland) Act 1995 Duties </a:t>
            </a:r>
            <a:r>
              <a:rPr lang="en-GB" dirty="0"/>
              <a:t>&amp; Powers</a:t>
            </a:r>
          </a:p>
        </p:txBody>
      </p:sp>
      <p:sp>
        <p:nvSpPr>
          <p:cNvPr id="2" name="Content Placeholder 1"/>
          <p:cNvSpPr>
            <a:spLocks noGrp="1"/>
          </p:cNvSpPr>
          <p:nvPr>
            <p:ph idx="1"/>
          </p:nvPr>
        </p:nvSpPr>
        <p:spPr/>
        <p:txBody>
          <a:bodyPr/>
          <a:lstStyle/>
          <a:p>
            <a:pPr>
              <a:defRPr/>
            </a:pPr>
            <a:r>
              <a:rPr lang="en-GB" sz="1500" dirty="0"/>
              <a:t>S29 of the Children (Scotland) Act 1995 sets out local authority responsibilities to young people who leave care after they are over school leaving age. Under S29 (1) there is a duty – unless the local authority is satisfied that the young person’s welfare does not require it – to advise, guide and assist those under 19.</a:t>
            </a:r>
          </a:p>
          <a:p>
            <a:pPr>
              <a:defRPr/>
            </a:pPr>
            <a:r>
              <a:rPr lang="en-GB" sz="1500" dirty="0"/>
              <a:t>Under S29(2) there is a power to provide advice, guidance and assistance to young people  between 19 and 21 who apply to the local authority, unless the authority is satisfied that the young person’s welfare does not require it. Local authority assistance may be in cash or in kind.</a:t>
            </a:r>
          </a:p>
          <a:p>
            <a:pPr>
              <a:defRPr/>
            </a:pPr>
            <a:r>
              <a:rPr lang="en-GB" sz="1500" dirty="0"/>
              <a:t>Under S30 the local authority is empowered to give financial assistance towards the expenses of education or training of care leavers under the age of 21years; also under S30(1), assistance may be granted to meet expenses in respect of accommodation and maintenance in any place near his/her employment</a:t>
            </a:r>
            <a:r>
              <a:rPr lang="en-GB" sz="1500" dirty="0" smtClean="0"/>
              <a:t>.</a:t>
            </a:r>
            <a:endParaRPr lang="en-GB" sz="1500" dirty="0"/>
          </a:p>
        </p:txBody>
      </p:sp>
    </p:spTree>
    <p:extLst>
      <p:ext uri="{BB962C8B-B14F-4D97-AF65-F5344CB8AC3E}">
        <p14:creationId xmlns:p14="http://schemas.microsoft.com/office/powerpoint/2010/main" val="6960753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GB" dirty="0"/>
              <a:t>The Children and Young People </a:t>
            </a:r>
            <a:br>
              <a:rPr lang="en-GB" dirty="0"/>
            </a:br>
            <a:r>
              <a:rPr lang="en-GB" dirty="0"/>
              <a:t>(Scotland) Act 2014</a:t>
            </a:r>
            <a:endParaRPr lang="en-GB" dirty="0"/>
          </a:p>
        </p:txBody>
      </p:sp>
      <p:sp>
        <p:nvSpPr>
          <p:cNvPr id="2" name="Content Placeholder 1"/>
          <p:cNvSpPr>
            <a:spLocks noGrp="1"/>
          </p:cNvSpPr>
          <p:nvPr>
            <p:ph idx="1"/>
          </p:nvPr>
        </p:nvSpPr>
        <p:spPr/>
        <p:txBody>
          <a:bodyPr>
            <a:normAutofit/>
          </a:bodyPr>
          <a:lstStyle/>
          <a:p>
            <a:pPr lvl="0">
              <a:lnSpc>
                <a:spcPct val="134000"/>
              </a:lnSpc>
              <a:buClrTx/>
              <a:buSzTx/>
            </a:pPr>
            <a:r>
              <a:rPr lang="en-GB" dirty="0">
                <a:solidFill>
                  <a:schemeClr val="tx1"/>
                </a:solidFill>
              </a:rPr>
              <a:t>Corporate Parenting (Part 9): identifies additional range of Corporate Parents and imposes new duties upon them</a:t>
            </a:r>
          </a:p>
          <a:p>
            <a:pPr lvl="0">
              <a:lnSpc>
                <a:spcPct val="134000"/>
              </a:lnSpc>
              <a:buClrTx/>
              <a:buSzTx/>
            </a:pPr>
            <a:r>
              <a:rPr lang="en-GB" dirty="0">
                <a:solidFill>
                  <a:schemeClr val="tx1"/>
                </a:solidFill>
              </a:rPr>
              <a:t>Aftercare (Part 10): extends the entitlement to receive advice</a:t>
            </a:r>
            <a:r>
              <a:rPr lang="en-GB" dirty="0">
                <a:solidFill>
                  <a:schemeClr val="tx1"/>
                </a:solidFill>
              </a:rPr>
              <a:t>, guidance and assistance from the local authority up to </a:t>
            </a:r>
            <a:r>
              <a:rPr lang="en-GB" dirty="0">
                <a:solidFill>
                  <a:schemeClr val="tx1"/>
                </a:solidFill>
              </a:rPr>
              <a:t>their 26th birthday (subject to assessment of eligible needs)</a:t>
            </a:r>
            <a:endParaRPr lang="en-GB" dirty="0">
              <a:solidFill>
                <a:schemeClr val="tx1"/>
              </a:solidFill>
            </a:endParaRPr>
          </a:p>
          <a:p>
            <a:pPr lvl="0">
              <a:lnSpc>
                <a:spcPct val="134000"/>
              </a:lnSpc>
              <a:buClrTx/>
              <a:buSzTx/>
            </a:pPr>
            <a:r>
              <a:rPr lang="en-GB" dirty="0">
                <a:solidFill>
                  <a:schemeClr val="tx1"/>
                </a:solidFill>
              </a:rPr>
              <a:t>Continuing </a:t>
            </a:r>
            <a:r>
              <a:rPr lang="en-GB" dirty="0">
                <a:solidFill>
                  <a:schemeClr val="tx1"/>
                </a:solidFill>
              </a:rPr>
              <a:t>Care (Part 11): Duty on local authorities to support young people, 16+ who cease to be looked after, to remain in the same in the same accommodation and receive other assistance, up to their 21st </a:t>
            </a:r>
            <a:r>
              <a:rPr lang="en-GB" dirty="0" smtClean="0">
                <a:solidFill>
                  <a:schemeClr val="tx1"/>
                </a:solidFill>
              </a:rPr>
              <a:t>birthday</a:t>
            </a:r>
            <a:endParaRPr lang="en-GB" dirty="0">
              <a:solidFill>
                <a:schemeClr val="tx1"/>
              </a:solidFill>
            </a:endParaRPr>
          </a:p>
        </p:txBody>
      </p:sp>
      <p:sp>
        <p:nvSpPr>
          <p:cNvPr id="5" name="Slide Number Placeholder 4"/>
          <p:cNvSpPr>
            <a:spLocks noGrp="1"/>
          </p:cNvSpPr>
          <p:nvPr>
            <p:ph type="sldNum" sz="quarter" idx="12"/>
          </p:nvPr>
        </p:nvSpPr>
        <p:spPr/>
        <p:txBody>
          <a:bodyPr/>
          <a:lstStyle/>
          <a:p>
            <a:fld id="{092E743B-ACFE-43F9-B022-E5C37069BFC6}" type="slidenum">
              <a:rPr lang="en-GB" smtClean="0">
                <a:solidFill>
                  <a:prstClr val="black">
                    <a:tint val="75000"/>
                  </a:prstClr>
                </a:solidFill>
              </a:rPr>
              <a:pPr/>
              <a:t>11</a:t>
            </a:fld>
            <a:endParaRPr lang="en-GB">
              <a:solidFill>
                <a:prstClr val="black">
                  <a:tint val="75000"/>
                </a:prstClr>
              </a:solidFill>
            </a:endParaRPr>
          </a:p>
        </p:txBody>
      </p:sp>
      <p:sp>
        <p:nvSpPr>
          <p:cNvPr id="6" name="Rectangle 5"/>
          <p:cNvSpPr/>
          <p:nvPr/>
        </p:nvSpPr>
        <p:spPr>
          <a:xfrm>
            <a:off x="252000" y="5760000"/>
            <a:ext cx="6264696" cy="784830"/>
          </a:xfrm>
          <a:prstGeom prst="rect">
            <a:avLst/>
          </a:prstGeom>
        </p:spPr>
        <p:txBody>
          <a:bodyPr wrap="square">
            <a:spAutoFit/>
          </a:bodyPr>
          <a:lstStyle/>
          <a:p>
            <a:pPr marL="0" lvl="1">
              <a:spcBef>
                <a:spcPct val="50000"/>
              </a:spcBef>
              <a:defRPr/>
            </a:pPr>
            <a:r>
              <a:rPr lang="en-GB" dirty="0">
                <a:solidFill>
                  <a:schemeClr val="bg1"/>
                </a:solidFill>
                <a:latin typeface="Arial" panose="020B0604020202020204" pitchFamily="34" charset="0"/>
                <a:hlinkClick r:id="rId3"/>
              </a:rPr>
              <a:t>http://</a:t>
            </a:r>
            <a:r>
              <a:rPr lang="en-GB" dirty="0">
                <a:solidFill>
                  <a:schemeClr val="bg1"/>
                </a:solidFill>
                <a:latin typeface="Arial" panose="020B0604020202020204" pitchFamily="34" charset="0"/>
                <a:hlinkClick r:id="rId3"/>
              </a:rPr>
              <a:t>www.legislation.gov.uk/asp/2014/8/contents/enacted</a:t>
            </a:r>
            <a:endParaRPr lang="en-GB" dirty="0">
              <a:solidFill>
                <a:schemeClr val="bg1"/>
              </a:solidFill>
              <a:latin typeface="Arial" panose="020B0604020202020204" pitchFamily="34" charset="0"/>
            </a:endParaRPr>
          </a:p>
          <a:p>
            <a:pPr marL="0" lvl="1">
              <a:spcBef>
                <a:spcPct val="50000"/>
              </a:spcBef>
              <a:defRPr/>
            </a:pPr>
            <a:endParaRPr lang="en-GB" dirty="0">
              <a:solidFill>
                <a:schemeClr val="bg1"/>
              </a:solidFill>
              <a:latin typeface="Arial" panose="020B0604020202020204" pitchFamily="34" charset="0"/>
            </a:endParaRPr>
          </a:p>
        </p:txBody>
      </p:sp>
    </p:spTree>
    <p:extLst>
      <p:ext uri="{BB962C8B-B14F-4D97-AF65-F5344CB8AC3E}">
        <p14:creationId xmlns:p14="http://schemas.microsoft.com/office/powerpoint/2010/main" val="28467780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is ‘corporate parenting</a:t>
            </a:r>
            <a:r>
              <a:rPr lang="en-GB" dirty="0" smtClean="0"/>
              <a:t>’?</a:t>
            </a:r>
            <a:endParaRPr lang="en-GB" dirty="0"/>
          </a:p>
        </p:txBody>
      </p:sp>
      <p:sp>
        <p:nvSpPr>
          <p:cNvPr id="3" name="Content Placeholder 2"/>
          <p:cNvSpPr>
            <a:spLocks noGrp="1"/>
          </p:cNvSpPr>
          <p:nvPr>
            <p:ph idx="1"/>
          </p:nvPr>
        </p:nvSpPr>
        <p:spPr/>
        <p:txBody>
          <a:bodyPr/>
          <a:lstStyle/>
          <a:p>
            <a:r>
              <a:rPr lang="en-GB" dirty="0">
                <a:solidFill>
                  <a:schemeClr val="tx1"/>
                </a:solidFill>
              </a:rPr>
              <a:t>An </a:t>
            </a:r>
            <a:r>
              <a:rPr lang="en-GB" dirty="0">
                <a:solidFill>
                  <a:schemeClr val="tx1"/>
                </a:solidFill>
              </a:rPr>
              <a:t>organisation's performance of actions necessary to uphold the rights and safeguard the wellbeing of a looked after child or care leaver, and through which physical, emotional, spiritual, social and educational development is </a:t>
            </a:r>
            <a:r>
              <a:rPr lang="en-GB" dirty="0">
                <a:solidFill>
                  <a:schemeClr val="tx1"/>
                </a:solidFill>
              </a:rPr>
              <a:t>promoted</a:t>
            </a:r>
          </a:p>
          <a:p>
            <a:endParaRPr lang="en-GB" dirty="0">
              <a:solidFill>
                <a:schemeClr val="tx1"/>
              </a:solidFill>
            </a:endParaRPr>
          </a:p>
        </p:txBody>
      </p:sp>
      <p:sp>
        <p:nvSpPr>
          <p:cNvPr id="6" name="Rectangle 5"/>
          <p:cNvSpPr/>
          <p:nvPr/>
        </p:nvSpPr>
        <p:spPr>
          <a:xfrm>
            <a:off x="252000" y="5760000"/>
            <a:ext cx="5616144" cy="784830"/>
          </a:xfrm>
          <a:prstGeom prst="rect">
            <a:avLst/>
          </a:prstGeom>
        </p:spPr>
        <p:txBody>
          <a:bodyPr wrap="square">
            <a:spAutoFit/>
          </a:bodyPr>
          <a:lstStyle/>
          <a:p>
            <a:pPr marL="0" lvl="1">
              <a:spcBef>
                <a:spcPct val="50000"/>
              </a:spcBef>
              <a:defRPr/>
            </a:pPr>
            <a:r>
              <a:rPr lang="en-GB" dirty="0">
                <a:solidFill>
                  <a:schemeClr val="bg1"/>
                </a:solidFill>
                <a:latin typeface="Arial" panose="020B0604020202020204" pitchFamily="34" charset="0"/>
                <a:hlinkClick r:id="rId3"/>
              </a:rPr>
              <a:t>http://</a:t>
            </a:r>
            <a:r>
              <a:rPr lang="en-GB" dirty="0">
                <a:solidFill>
                  <a:schemeClr val="bg1"/>
                </a:solidFill>
                <a:latin typeface="Arial" panose="020B0604020202020204" pitchFamily="34" charset="0"/>
                <a:hlinkClick r:id="rId3"/>
              </a:rPr>
              <a:t>www.gov.scot/Resource/0048/00483676.pdf</a:t>
            </a:r>
            <a:endParaRPr lang="en-GB" dirty="0">
              <a:solidFill>
                <a:schemeClr val="bg1"/>
              </a:solidFill>
              <a:latin typeface="Arial" panose="020B0604020202020204" pitchFamily="34" charset="0"/>
            </a:endParaRPr>
          </a:p>
          <a:p>
            <a:pPr marL="0" lvl="1">
              <a:spcBef>
                <a:spcPct val="50000"/>
              </a:spcBef>
              <a:defRPr/>
            </a:pPr>
            <a:endParaRPr lang="en-GB" dirty="0">
              <a:solidFill>
                <a:schemeClr val="bg1"/>
              </a:solidFill>
              <a:latin typeface="Arial" panose="020B0604020202020204" pitchFamily="34" charset="0"/>
            </a:endParaRPr>
          </a:p>
        </p:txBody>
      </p:sp>
    </p:spTree>
    <p:extLst>
      <p:ext uri="{BB962C8B-B14F-4D97-AF65-F5344CB8AC3E}">
        <p14:creationId xmlns:p14="http://schemas.microsoft.com/office/powerpoint/2010/main" val="24756436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Continuing Care (Part11)</a:t>
            </a:r>
            <a:endParaRPr lang="en-GB" dirty="0"/>
          </a:p>
        </p:txBody>
      </p:sp>
      <p:sp>
        <p:nvSpPr>
          <p:cNvPr id="3" name="Content Placeholder 2"/>
          <p:cNvSpPr>
            <a:spLocks noGrp="1"/>
          </p:cNvSpPr>
          <p:nvPr>
            <p:ph idx="1"/>
          </p:nvPr>
        </p:nvSpPr>
        <p:spPr/>
        <p:txBody>
          <a:bodyPr/>
          <a:lstStyle/>
          <a:p>
            <a:r>
              <a:rPr lang="en-GB" sz="1500" dirty="0">
                <a:solidFill>
                  <a:schemeClr val="tx1"/>
                </a:solidFill>
              </a:rPr>
              <a:t>Continuing Care’ is a legal term introduced by the 2014 Act. </a:t>
            </a:r>
            <a:endParaRPr lang="en-GB" sz="1500" dirty="0">
              <a:solidFill>
                <a:schemeClr val="tx1"/>
              </a:solidFill>
            </a:endParaRPr>
          </a:p>
          <a:p>
            <a:r>
              <a:rPr lang="en-GB" sz="1500" dirty="0">
                <a:solidFill>
                  <a:schemeClr val="tx1"/>
                </a:solidFill>
              </a:rPr>
              <a:t>Duty </a:t>
            </a:r>
            <a:r>
              <a:rPr lang="en-GB" sz="1500" dirty="0">
                <a:solidFill>
                  <a:schemeClr val="tx1"/>
                </a:solidFill>
              </a:rPr>
              <a:t>on </a:t>
            </a:r>
            <a:r>
              <a:rPr lang="en-GB" sz="1500" dirty="0">
                <a:solidFill>
                  <a:schemeClr val="tx1"/>
                </a:solidFill>
              </a:rPr>
              <a:t>local authorities </a:t>
            </a:r>
            <a:r>
              <a:rPr lang="en-GB" sz="1500" dirty="0">
                <a:solidFill>
                  <a:schemeClr val="tx1"/>
                </a:solidFill>
              </a:rPr>
              <a:t>to provide care leavers whose final placement was ‘away from home’ with </a:t>
            </a:r>
            <a:r>
              <a:rPr lang="en-GB" sz="1500" dirty="0">
                <a:solidFill>
                  <a:schemeClr val="tx1"/>
                </a:solidFill>
              </a:rPr>
              <a:t>a continuation </a:t>
            </a:r>
            <a:r>
              <a:rPr lang="en-GB" sz="1500" dirty="0">
                <a:solidFill>
                  <a:schemeClr val="tx1"/>
                </a:solidFill>
              </a:rPr>
              <a:t>of the kinds of support they received prior to their ceasing to be looked </a:t>
            </a:r>
            <a:r>
              <a:rPr lang="en-GB" sz="1500" dirty="0">
                <a:solidFill>
                  <a:schemeClr val="tx1"/>
                </a:solidFill>
              </a:rPr>
              <a:t>after (including </a:t>
            </a:r>
            <a:r>
              <a:rPr lang="en-GB" sz="1500" dirty="0">
                <a:solidFill>
                  <a:schemeClr val="tx1"/>
                </a:solidFill>
              </a:rPr>
              <a:t>accommodation in a ‘looked after’ placement). </a:t>
            </a:r>
            <a:endParaRPr lang="en-GB" sz="1500" dirty="0">
              <a:solidFill>
                <a:schemeClr val="tx1"/>
              </a:solidFill>
            </a:endParaRPr>
          </a:p>
          <a:p>
            <a:r>
              <a:rPr lang="en-GB" sz="1500" dirty="0">
                <a:solidFill>
                  <a:schemeClr val="tx1"/>
                </a:solidFill>
              </a:rPr>
              <a:t>Young </a:t>
            </a:r>
            <a:r>
              <a:rPr lang="en-GB" sz="1500" dirty="0">
                <a:solidFill>
                  <a:schemeClr val="tx1"/>
                </a:solidFill>
              </a:rPr>
              <a:t>person will have to cease to be looked after to be eligible for ‘Continuing Care’, </a:t>
            </a:r>
            <a:r>
              <a:rPr lang="en-GB" sz="1500" dirty="0">
                <a:solidFill>
                  <a:schemeClr val="tx1"/>
                </a:solidFill>
              </a:rPr>
              <a:t>but the </a:t>
            </a:r>
            <a:r>
              <a:rPr lang="en-GB" sz="1500" dirty="0">
                <a:solidFill>
                  <a:schemeClr val="tx1"/>
                </a:solidFill>
              </a:rPr>
              <a:t>day-to-day </a:t>
            </a:r>
            <a:r>
              <a:rPr lang="en-GB" sz="1500" dirty="0">
                <a:solidFill>
                  <a:schemeClr val="tx1"/>
                </a:solidFill>
              </a:rPr>
              <a:t>experience is same</a:t>
            </a:r>
          </a:p>
          <a:p>
            <a:r>
              <a:rPr lang="en-GB" sz="1500" b="1" dirty="0">
                <a:solidFill>
                  <a:schemeClr val="bg1"/>
                </a:solidFill>
              </a:rPr>
              <a:t>Exceptions</a:t>
            </a:r>
          </a:p>
          <a:p>
            <a:pPr marL="285750" lvl="1" indent="-285750">
              <a:buClr>
                <a:schemeClr val="bg1"/>
              </a:buClr>
              <a:buFont typeface="Wingdings" panose="05000000000000000000" pitchFamily="2" charset="2"/>
              <a:buChar char="§"/>
            </a:pPr>
            <a:r>
              <a:rPr lang="en-GB" sz="1500" dirty="0">
                <a:solidFill>
                  <a:schemeClr val="tx1"/>
                </a:solidFill>
              </a:rPr>
              <a:t>Young person leaves accommodation of their own volition</a:t>
            </a:r>
          </a:p>
          <a:p>
            <a:pPr marL="285750" lvl="1" indent="-285750">
              <a:buClr>
                <a:schemeClr val="bg1"/>
              </a:buClr>
              <a:buFont typeface="Wingdings" panose="05000000000000000000" pitchFamily="2" charset="2"/>
              <a:buChar char="§"/>
            </a:pPr>
            <a:r>
              <a:rPr lang="en-GB" sz="1500" dirty="0">
                <a:solidFill>
                  <a:schemeClr val="tx1"/>
                </a:solidFill>
              </a:rPr>
              <a:t>Accommodation ceases to be available</a:t>
            </a:r>
          </a:p>
          <a:p>
            <a:pPr marL="285750" lvl="1" indent="-285750">
              <a:buClr>
                <a:schemeClr val="bg1"/>
              </a:buClr>
              <a:buFont typeface="Wingdings" panose="05000000000000000000" pitchFamily="2" charset="2"/>
              <a:buChar char="§"/>
            </a:pPr>
            <a:r>
              <a:rPr lang="en-GB" sz="1500" dirty="0">
                <a:solidFill>
                  <a:schemeClr val="tx1"/>
                </a:solidFill>
              </a:rPr>
              <a:t>Placement would significantly adversely affect the welfare of the young person</a:t>
            </a:r>
            <a:endParaRPr lang="en-GB" sz="1500" dirty="0">
              <a:solidFill>
                <a:schemeClr val="tx1"/>
              </a:solidFill>
            </a:endParaRPr>
          </a:p>
        </p:txBody>
      </p:sp>
      <p:sp>
        <p:nvSpPr>
          <p:cNvPr id="4" name="Footer Placeholder 3"/>
          <p:cNvSpPr>
            <a:spLocks noGrp="1"/>
          </p:cNvSpPr>
          <p:nvPr>
            <p:ph type="ftr" sz="quarter" idx="11"/>
          </p:nvPr>
        </p:nvSpPr>
        <p:spPr/>
        <p:txBody>
          <a:bodyPr/>
          <a:lstStyle/>
          <a:p>
            <a:pPr>
              <a:defRPr/>
            </a:pPr>
            <a:endParaRPr lang="en-GB">
              <a:solidFill>
                <a:prstClr val="black">
                  <a:tint val="75000"/>
                </a:prstClr>
              </a:solidFill>
            </a:endParaRPr>
          </a:p>
        </p:txBody>
      </p:sp>
      <p:sp>
        <p:nvSpPr>
          <p:cNvPr id="5" name="Text Box 6"/>
          <p:cNvSpPr txBox="1">
            <a:spLocks noChangeArrowheads="1"/>
          </p:cNvSpPr>
          <p:nvPr/>
        </p:nvSpPr>
        <p:spPr bwMode="auto">
          <a:xfrm>
            <a:off x="252000" y="5760000"/>
            <a:ext cx="5184775" cy="784830"/>
          </a:xfrm>
          <a:prstGeom prst="rect">
            <a:avLst/>
          </a:prstGeom>
          <a:noFill/>
          <a:ln w="9525">
            <a:noFill/>
            <a:miter lim="800000"/>
            <a:headEnd/>
            <a:tailEnd/>
          </a:ln>
        </p:spPr>
        <p:txBody>
          <a:bodyPr>
            <a:spAutoFit/>
          </a:bodyPr>
          <a:lstStyle/>
          <a:p>
            <a:pPr marL="0" lvl="1">
              <a:spcBef>
                <a:spcPct val="50000"/>
              </a:spcBef>
              <a:defRPr/>
            </a:pPr>
            <a:r>
              <a:rPr lang="en-GB" dirty="0">
                <a:solidFill>
                  <a:schemeClr val="bg1"/>
                </a:solidFill>
                <a:latin typeface="Arial" panose="020B0604020202020204" pitchFamily="34" charset="0"/>
              </a:rPr>
              <a:t>Children &amp; Young People (Scotland) Act 2014</a:t>
            </a:r>
            <a:endParaRPr lang="en-GB" dirty="0">
              <a:solidFill>
                <a:schemeClr val="bg1"/>
              </a:solidFill>
              <a:latin typeface="Arial" panose="020B0604020202020204" pitchFamily="34" charset="0"/>
            </a:endParaRPr>
          </a:p>
          <a:p>
            <a:pPr marL="0" lvl="1">
              <a:spcBef>
                <a:spcPct val="50000"/>
              </a:spcBef>
              <a:defRPr/>
            </a:pPr>
            <a:endParaRPr lang="en-GB" dirty="0">
              <a:solidFill>
                <a:schemeClr val="bg1"/>
              </a:solidFill>
              <a:latin typeface="Arial" panose="020B0604020202020204" pitchFamily="34" charset="0"/>
            </a:endParaRPr>
          </a:p>
        </p:txBody>
      </p:sp>
    </p:spTree>
    <p:extLst>
      <p:ext uri="{BB962C8B-B14F-4D97-AF65-F5344CB8AC3E}">
        <p14:creationId xmlns:p14="http://schemas.microsoft.com/office/powerpoint/2010/main" val="28574645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Text Box 6"/>
          <p:cNvSpPr txBox="1">
            <a:spLocks noChangeArrowheads="1"/>
          </p:cNvSpPr>
          <p:nvPr/>
        </p:nvSpPr>
        <p:spPr bwMode="auto">
          <a:xfrm>
            <a:off x="252000" y="5760000"/>
            <a:ext cx="5184775" cy="784830"/>
          </a:xfrm>
          <a:prstGeom prst="rect">
            <a:avLst/>
          </a:prstGeom>
          <a:noFill/>
          <a:ln w="9525">
            <a:noFill/>
            <a:miter lim="800000"/>
            <a:headEnd/>
            <a:tailEnd/>
          </a:ln>
        </p:spPr>
        <p:txBody>
          <a:bodyPr>
            <a:spAutoFit/>
          </a:bodyPr>
          <a:lstStyle/>
          <a:p>
            <a:pPr marL="0" lvl="1">
              <a:spcBef>
                <a:spcPct val="50000"/>
              </a:spcBef>
              <a:defRPr/>
            </a:pPr>
            <a:r>
              <a:rPr lang="en-GB" dirty="0">
                <a:solidFill>
                  <a:schemeClr val="bg1"/>
                </a:solidFill>
                <a:latin typeface="Arial" panose="020B0604020202020204" pitchFamily="34" charset="0"/>
              </a:rPr>
              <a:t>Children &amp; Young People (Scotland) Act 2014</a:t>
            </a:r>
            <a:endParaRPr lang="en-GB" dirty="0">
              <a:solidFill>
                <a:schemeClr val="bg1"/>
              </a:solidFill>
              <a:latin typeface="Arial" panose="020B0604020202020204" pitchFamily="34" charset="0"/>
            </a:endParaRPr>
          </a:p>
          <a:p>
            <a:pPr marL="0" lvl="1">
              <a:spcBef>
                <a:spcPct val="50000"/>
              </a:spcBef>
              <a:defRPr/>
            </a:pPr>
            <a:endParaRPr lang="en-GB" dirty="0">
              <a:solidFill>
                <a:schemeClr val="bg1"/>
              </a:solidFill>
              <a:latin typeface="Arial" panose="020B0604020202020204" pitchFamily="34" charset="0"/>
            </a:endParaRPr>
          </a:p>
        </p:txBody>
      </p:sp>
      <p:sp>
        <p:nvSpPr>
          <p:cNvPr id="2" name="Title 1"/>
          <p:cNvSpPr>
            <a:spLocks noGrp="1"/>
          </p:cNvSpPr>
          <p:nvPr>
            <p:ph type="title"/>
          </p:nvPr>
        </p:nvSpPr>
        <p:spPr/>
        <p:txBody>
          <a:bodyPr/>
          <a:lstStyle/>
          <a:p>
            <a:r>
              <a:rPr lang="en-GB" dirty="0"/>
              <a:t>Continuing Care (Part11)</a:t>
            </a:r>
          </a:p>
        </p:txBody>
      </p:sp>
      <p:sp>
        <p:nvSpPr>
          <p:cNvPr id="3" name="Content Placeholder 2"/>
          <p:cNvSpPr>
            <a:spLocks noGrp="1"/>
          </p:cNvSpPr>
          <p:nvPr>
            <p:ph idx="1"/>
          </p:nvPr>
        </p:nvSpPr>
        <p:spPr/>
        <p:txBody>
          <a:bodyPr/>
          <a:lstStyle/>
          <a:p>
            <a:pPr marL="285750" indent="-285750">
              <a:buClr>
                <a:schemeClr val="bg1"/>
              </a:buClr>
              <a:buFont typeface="Wingdings" panose="05000000000000000000" pitchFamily="2" charset="2"/>
              <a:buChar char="§"/>
            </a:pPr>
            <a:r>
              <a:rPr lang="en-GB" dirty="0"/>
              <a:t>The 2014 Act changes the legal definition of a ‘care leaver’. </a:t>
            </a:r>
          </a:p>
          <a:p>
            <a:pPr marL="285750" indent="-285750">
              <a:buClr>
                <a:schemeClr val="bg1"/>
              </a:buClr>
              <a:buFont typeface="Wingdings" panose="05000000000000000000" pitchFamily="2" charset="2"/>
              <a:buChar char="§"/>
            </a:pPr>
            <a:r>
              <a:rPr lang="en-GB" dirty="0"/>
              <a:t>From April 2015 any young person who ceases to be looked after on or after their 16th birthday will be classified as a ‘care leaver’. </a:t>
            </a:r>
          </a:p>
          <a:p>
            <a:pPr marL="285750" indent="-285750">
              <a:buClr>
                <a:schemeClr val="bg1"/>
              </a:buClr>
              <a:buFont typeface="Wingdings" panose="05000000000000000000" pitchFamily="2" charset="2"/>
              <a:buChar char="§"/>
            </a:pPr>
            <a:r>
              <a:rPr lang="en-GB" dirty="0"/>
              <a:t>All looked after children can become ‘care leavers’, including young people who were classified as ‘looked after at home’ and in formal kinship care.</a:t>
            </a:r>
          </a:p>
          <a:p>
            <a:pPr marL="285750" indent="-285750">
              <a:buClr>
                <a:schemeClr val="bg1"/>
              </a:buClr>
              <a:buFont typeface="Wingdings" panose="05000000000000000000" pitchFamily="2" charset="2"/>
              <a:buChar char="§"/>
            </a:pPr>
            <a:r>
              <a:rPr lang="en-GB" dirty="0"/>
              <a:t>The 2014 Act extends eligibility to ‘Aftercare’ services to care leavers up to their 26th birthday</a:t>
            </a:r>
          </a:p>
          <a:p>
            <a:endParaRPr lang="en-GB"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Aftercare (Part 10)</a:t>
            </a:r>
            <a:endParaRPr lang="en-GB" dirty="0"/>
          </a:p>
        </p:txBody>
      </p:sp>
      <p:sp>
        <p:nvSpPr>
          <p:cNvPr id="3" name="Content Placeholder 2"/>
          <p:cNvSpPr>
            <a:spLocks noGrp="1"/>
          </p:cNvSpPr>
          <p:nvPr>
            <p:ph idx="1"/>
          </p:nvPr>
        </p:nvSpPr>
        <p:spPr/>
        <p:txBody>
          <a:bodyPr/>
          <a:lstStyle/>
          <a:p>
            <a:r>
              <a:rPr lang="en-GB" dirty="0">
                <a:solidFill>
                  <a:schemeClr val="tx1"/>
                </a:solidFill>
              </a:rPr>
              <a:t>‘Aftercare’ is </a:t>
            </a:r>
            <a:r>
              <a:rPr lang="en-GB" dirty="0">
                <a:solidFill>
                  <a:schemeClr val="tx1"/>
                </a:solidFill>
              </a:rPr>
              <a:t>defined as </a:t>
            </a:r>
            <a:r>
              <a:rPr lang="en-GB" dirty="0">
                <a:solidFill>
                  <a:schemeClr val="tx1"/>
                </a:solidFill>
              </a:rPr>
              <a:t>‘advice, guidance and </a:t>
            </a:r>
            <a:r>
              <a:rPr lang="en-GB" dirty="0">
                <a:solidFill>
                  <a:schemeClr val="tx1"/>
                </a:solidFill>
              </a:rPr>
              <a:t>assistance’. This can </a:t>
            </a:r>
            <a:r>
              <a:rPr lang="en-GB" dirty="0">
                <a:solidFill>
                  <a:schemeClr val="tx1"/>
                </a:solidFill>
              </a:rPr>
              <a:t>include (but is not restricted to) </a:t>
            </a:r>
            <a:r>
              <a:rPr lang="en-GB" dirty="0">
                <a:solidFill>
                  <a:schemeClr val="tx1"/>
                </a:solidFill>
              </a:rPr>
              <a:t>helping a </a:t>
            </a:r>
            <a:r>
              <a:rPr lang="en-GB" dirty="0">
                <a:solidFill>
                  <a:schemeClr val="tx1"/>
                </a:solidFill>
              </a:rPr>
              <a:t>young person to </a:t>
            </a:r>
            <a:r>
              <a:rPr lang="en-GB" dirty="0">
                <a:solidFill>
                  <a:schemeClr val="tx1"/>
                </a:solidFill>
              </a:rPr>
              <a:t>secure accommodation, education and employment </a:t>
            </a:r>
            <a:r>
              <a:rPr lang="en-GB" dirty="0">
                <a:solidFill>
                  <a:schemeClr val="tx1"/>
                </a:solidFill>
              </a:rPr>
              <a:t>opportunities, and financial support</a:t>
            </a:r>
            <a:r>
              <a:rPr lang="en-GB" dirty="0">
                <a:solidFill>
                  <a:schemeClr val="tx1"/>
                </a:solidFill>
              </a:rPr>
              <a:t>.</a:t>
            </a:r>
          </a:p>
          <a:p>
            <a:r>
              <a:rPr lang="en-GB" dirty="0">
                <a:solidFill>
                  <a:schemeClr val="tx1"/>
                </a:solidFill>
              </a:rPr>
              <a:t>Any young </a:t>
            </a:r>
            <a:r>
              <a:rPr lang="en-GB" dirty="0">
                <a:solidFill>
                  <a:schemeClr val="tx1"/>
                </a:solidFill>
              </a:rPr>
              <a:t>person </a:t>
            </a:r>
            <a:r>
              <a:rPr lang="en-GB" dirty="0">
                <a:solidFill>
                  <a:schemeClr val="tx1"/>
                </a:solidFill>
              </a:rPr>
              <a:t>who ceases </a:t>
            </a:r>
            <a:r>
              <a:rPr lang="en-GB" dirty="0">
                <a:solidFill>
                  <a:schemeClr val="tx1"/>
                </a:solidFill>
              </a:rPr>
              <a:t>to be looked after by a local authority on or after their 16th birthday will be eligible </a:t>
            </a:r>
            <a:r>
              <a:rPr lang="en-GB" dirty="0">
                <a:solidFill>
                  <a:schemeClr val="tx1"/>
                </a:solidFill>
              </a:rPr>
              <a:t>to ‘Aftercare</a:t>
            </a:r>
            <a:r>
              <a:rPr lang="en-GB" dirty="0">
                <a:solidFill>
                  <a:schemeClr val="tx1"/>
                </a:solidFill>
              </a:rPr>
              <a:t>’ services</a:t>
            </a:r>
            <a:r>
              <a:rPr lang="en-GB" dirty="0">
                <a:solidFill>
                  <a:schemeClr val="tx1"/>
                </a:solidFill>
              </a:rPr>
              <a:t>.</a:t>
            </a:r>
          </a:p>
          <a:p>
            <a:r>
              <a:rPr lang="en-GB" dirty="0">
                <a:solidFill>
                  <a:schemeClr val="tx1"/>
                </a:solidFill>
              </a:rPr>
              <a:t>Care leavers aged </a:t>
            </a:r>
            <a:r>
              <a:rPr lang="en-GB" dirty="0">
                <a:solidFill>
                  <a:schemeClr val="tx1"/>
                </a:solidFill>
              </a:rPr>
              <a:t>between 19 </a:t>
            </a:r>
            <a:r>
              <a:rPr lang="en-GB" dirty="0">
                <a:solidFill>
                  <a:schemeClr val="tx1"/>
                </a:solidFill>
              </a:rPr>
              <a:t>and 21 </a:t>
            </a:r>
            <a:r>
              <a:rPr lang="en-GB" dirty="0">
                <a:solidFill>
                  <a:schemeClr val="tx1"/>
                </a:solidFill>
              </a:rPr>
              <a:t>who are currently in receipt of ‘Aftercare’ will be able to continue to receive support up </a:t>
            </a:r>
            <a:r>
              <a:rPr lang="en-GB" dirty="0">
                <a:solidFill>
                  <a:schemeClr val="tx1"/>
                </a:solidFill>
              </a:rPr>
              <a:t>to their </a:t>
            </a:r>
            <a:r>
              <a:rPr lang="en-GB" dirty="0">
                <a:solidFill>
                  <a:schemeClr val="tx1"/>
                </a:solidFill>
              </a:rPr>
              <a:t>26th birthday</a:t>
            </a:r>
            <a:endParaRPr lang="en-GB" dirty="0">
              <a:solidFill>
                <a:schemeClr val="tx1"/>
              </a:solidFill>
            </a:endParaRPr>
          </a:p>
          <a:p>
            <a:r>
              <a:rPr lang="en-GB" dirty="0">
                <a:solidFill>
                  <a:schemeClr val="tx1"/>
                </a:solidFill>
              </a:rPr>
              <a:t>Care leavers aged </a:t>
            </a:r>
            <a:r>
              <a:rPr lang="en-GB" dirty="0">
                <a:solidFill>
                  <a:schemeClr val="tx1"/>
                </a:solidFill>
              </a:rPr>
              <a:t>19 – 26 will be entitled to request assistance from their local authority. The </a:t>
            </a:r>
            <a:r>
              <a:rPr lang="en-GB" dirty="0">
                <a:solidFill>
                  <a:schemeClr val="tx1"/>
                </a:solidFill>
              </a:rPr>
              <a:t>local authority has a duty to undertake </a:t>
            </a:r>
            <a:r>
              <a:rPr lang="en-GB" dirty="0">
                <a:solidFill>
                  <a:schemeClr val="tx1"/>
                </a:solidFill>
              </a:rPr>
              <a:t>an assessment and, if the care leaver is assessed as having </a:t>
            </a:r>
            <a:r>
              <a:rPr lang="en-GB" dirty="0">
                <a:solidFill>
                  <a:schemeClr val="tx1"/>
                </a:solidFill>
              </a:rPr>
              <a:t>eligible needs </a:t>
            </a:r>
            <a:r>
              <a:rPr lang="en-GB" dirty="0">
                <a:solidFill>
                  <a:schemeClr val="tx1"/>
                </a:solidFill>
              </a:rPr>
              <a:t>which cannot be met by other means, the local authority must </a:t>
            </a:r>
            <a:r>
              <a:rPr lang="en-GB" dirty="0">
                <a:solidFill>
                  <a:schemeClr val="tx1"/>
                </a:solidFill>
              </a:rPr>
              <a:t>ensure these are met</a:t>
            </a:r>
            <a:endParaRPr lang="en-GB" dirty="0">
              <a:solidFill>
                <a:schemeClr val="tx1"/>
              </a:solidFill>
            </a:endParaRPr>
          </a:p>
        </p:txBody>
      </p:sp>
      <p:sp>
        <p:nvSpPr>
          <p:cNvPr id="4" name="Footer Placeholder 3"/>
          <p:cNvSpPr>
            <a:spLocks noGrp="1"/>
          </p:cNvSpPr>
          <p:nvPr>
            <p:ph type="ftr" sz="quarter" idx="11"/>
          </p:nvPr>
        </p:nvSpPr>
        <p:spPr/>
        <p:txBody>
          <a:bodyPr/>
          <a:lstStyle/>
          <a:p>
            <a:pPr>
              <a:defRPr/>
            </a:pPr>
            <a:endParaRPr lang="en-GB">
              <a:solidFill>
                <a:prstClr val="black">
                  <a:tint val="75000"/>
                </a:prstClr>
              </a:solidFill>
            </a:endParaRPr>
          </a:p>
        </p:txBody>
      </p:sp>
      <p:sp>
        <p:nvSpPr>
          <p:cNvPr id="5" name="Text Box 6"/>
          <p:cNvSpPr txBox="1">
            <a:spLocks noChangeArrowheads="1"/>
          </p:cNvSpPr>
          <p:nvPr/>
        </p:nvSpPr>
        <p:spPr bwMode="auto">
          <a:xfrm>
            <a:off x="252000" y="5760000"/>
            <a:ext cx="5184775" cy="784830"/>
          </a:xfrm>
          <a:prstGeom prst="rect">
            <a:avLst/>
          </a:prstGeom>
          <a:noFill/>
          <a:ln w="9525">
            <a:noFill/>
            <a:miter lim="800000"/>
            <a:headEnd/>
            <a:tailEnd/>
          </a:ln>
        </p:spPr>
        <p:txBody>
          <a:bodyPr>
            <a:spAutoFit/>
          </a:bodyPr>
          <a:lstStyle/>
          <a:p>
            <a:pPr marL="0" lvl="1">
              <a:spcBef>
                <a:spcPct val="50000"/>
              </a:spcBef>
              <a:defRPr/>
            </a:pPr>
            <a:r>
              <a:rPr lang="en-GB" dirty="0">
                <a:solidFill>
                  <a:schemeClr val="bg1"/>
                </a:solidFill>
                <a:latin typeface="Arial" panose="020B0604020202020204" pitchFamily="34" charset="0"/>
              </a:rPr>
              <a:t>Children &amp; Young People (Scotland) Act 2014</a:t>
            </a:r>
            <a:endParaRPr lang="en-GB" dirty="0">
              <a:solidFill>
                <a:schemeClr val="bg1"/>
              </a:solidFill>
              <a:latin typeface="Arial" panose="020B0604020202020204" pitchFamily="34" charset="0"/>
            </a:endParaRPr>
          </a:p>
          <a:p>
            <a:pPr marL="0" lvl="1">
              <a:spcBef>
                <a:spcPct val="50000"/>
              </a:spcBef>
              <a:defRPr/>
            </a:pPr>
            <a:endParaRPr lang="en-GB" dirty="0">
              <a:solidFill>
                <a:schemeClr val="bg1"/>
              </a:solidFill>
              <a:latin typeface="Arial" panose="020B0604020202020204" pitchFamily="34" charset="0"/>
            </a:endParaRPr>
          </a:p>
        </p:txBody>
      </p:sp>
    </p:spTree>
    <p:extLst>
      <p:ext uri="{BB962C8B-B14F-4D97-AF65-F5344CB8AC3E}">
        <p14:creationId xmlns:p14="http://schemas.microsoft.com/office/powerpoint/2010/main" val="16667665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GB" smtClean="0"/>
              <a:t>Definitions</a:t>
            </a:r>
          </a:p>
        </p:txBody>
      </p:sp>
      <p:sp>
        <p:nvSpPr>
          <p:cNvPr id="31747" name="Rectangle 3"/>
          <p:cNvSpPr>
            <a:spLocks noGrp="1" noChangeArrowheads="1"/>
          </p:cNvSpPr>
          <p:nvPr>
            <p:ph idx="1"/>
          </p:nvPr>
        </p:nvSpPr>
        <p:spPr/>
        <p:txBody>
          <a:bodyPr/>
          <a:lstStyle/>
          <a:p>
            <a:r>
              <a:rPr lang="en-GB" dirty="0">
                <a:solidFill>
                  <a:schemeClr val="tx1"/>
                </a:solidFill>
              </a:rPr>
              <a:t>Through care is the on-going preparation and support for young people who have been looked after and who may soon be making the transition to live more independently.</a:t>
            </a:r>
          </a:p>
          <a:p>
            <a:r>
              <a:rPr lang="en-GB" dirty="0">
                <a:solidFill>
                  <a:schemeClr val="tx1"/>
                </a:solidFill>
              </a:rPr>
              <a:t>Aftercare is the continuing support, planning and guidance for a young person who has left care or a supported living environment.</a:t>
            </a:r>
          </a:p>
        </p:txBody>
      </p:sp>
      <p:sp>
        <p:nvSpPr>
          <p:cNvPr id="31748" name="Text Box 4"/>
          <p:cNvSpPr txBox="1">
            <a:spLocks noChangeArrowheads="1"/>
          </p:cNvSpPr>
          <p:nvPr/>
        </p:nvSpPr>
        <p:spPr bwMode="auto">
          <a:xfrm>
            <a:off x="252000" y="5760000"/>
            <a:ext cx="4608512" cy="641350"/>
          </a:xfrm>
          <a:prstGeom prst="rect">
            <a:avLst/>
          </a:prstGeom>
          <a:noFill/>
          <a:ln w="9525">
            <a:noFill/>
            <a:miter lim="800000"/>
            <a:headEnd/>
            <a:tailEnd/>
          </a:ln>
        </p:spPr>
        <p:txBody>
          <a:bodyPr>
            <a:spAutoFit/>
          </a:bodyPr>
          <a:lstStyle/>
          <a:p>
            <a:pPr marL="0" lvl="1">
              <a:spcBef>
                <a:spcPct val="50000"/>
              </a:spcBef>
              <a:defRPr/>
            </a:pPr>
            <a:r>
              <a:rPr lang="en-GB" dirty="0">
                <a:solidFill>
                  <a:schemeClr val="bg1"/>
                </a:solidFill>
                <a:latin typeface="Arial" panose="020B0604020202020204" pitchFamily="34" charset="0"/>
              </a:rPr>
              <a:t>Pathways Handbook Scottish Government 2004</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Text Box 5"/>
          <p:cNvSpPr txBox="1">
            <a:spLocks noChangeArrowheads="1"/>
          </p:cNvSpPr>
          <p:nvPr/>
        </p:nvSpPr>
        <p:spPr bwMode="auto">
          <a:xfrm>
            <a:off x="252000" y="5760000"/>
            <a:ext cx="5688012" cy="641350"/>
          </a:xfrm>
          <a:prstGeom prst="rect">
            <a:avLst/>
          </a:prstGeom>
          <a:noFill/>
          <a:ln w="9525">
            <a:noFill/>
            <a:miter lim="800000"/>
            <a:headEnd/>
            <a:tailEnd/>
          </a:ln>
        </p:spPr>
        <p:txBody>
          <a:bodyPr>
            <a:spAutoFit/>
          </a:bodyPr>
          <a:lstStyle/>
          <a:p>
            <a:pPr marL="0" lvl="1">
              <a:spcBef>
                <a:spcPct val="50000"/>
              </a:spcBef>
              <a:defRPr/>
            </a:pPr>
            <a:r>
              <a:rPr lang="en-GB" dirty="0">
                <a:solidFill>
                  <a:schemeClr val="bg1"/>
                </a:solidFill>
                <a:latin typeface="Arial" panose="020B0604020202020204" pitchFamily="34" charset="0"/>
              </a:rPr>
              <a:t>Helping care leavers: Problems and strategic responses Stein, M and Wade, J 2000</a:t>
            </a:r>
          </a:p>
        </p:txBody>
      </p:sp>
      <p:sp>
        <p:nvSpPr>
          <p:cNvPr id="2" name="Title 1"/>
          <p:cNvSpPr>
            <a:spLocks noGrp="1"/>
          </p:cNvSpPr>
          <p:nvPr>
            <p:ph type="title"/>
          </p:nvPr>
        </p:nvSpPr>
        <p:spPr/>
        <p:txBody>
          <a:bodyPr/>
          <a:lstStyle/>
          <a:p>
            <a:r>
              <a:rPr lang="en-GB" dirty="0" smtClean="0"/>
              <a:t>Core message</a:t>
            </a:r>
            <a:endParaRPr lang="en-GB" dirty="0"/>
          </a:p>
        </p:txBody>
      </p:sp>
      <p:sp>
        <p:nvSpPr>
          <p:cNvPr id="3" name="Content Placeholder 2"/>
          <p:cNvSpPr>
            <a:spLocks noGrp="1"/>
          </p:cNvSpPr>
          <p:nvPr>
            <p:ph idx="1"/>
          </p:nvPr>
        </p:nvSpPr>
        <p:spPr/>
        <p:txBody>
          <a:bodyPr/>
          <a:lstStyle/>
          <a:p>
            <a:r>
              <a:rPr lang="en-GB" dirty="0"/>
              <a:t>A core message from research suggests that while leaving care represents a crucial moment in a young person’s life, it needs to be built upon the firm foundation of a stable and positive experience of being looked after during which young people can be adequately prepared for adult life</a:t>
            </a:r>
            <a:r>
              <a:rPr lang="en-GB" dirty="0" smtClean="0"/>
              <a:t>.</a:t>
            </a:r>
            <a:endParaRPr lang="en-GB"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TCAC Assessment</a:t>
            </a:r>
            <a:r>
              <a:rPr lang="is-IS" dirty="0"/>
              <a:t>…</a:t>
            </a:r>
            <a:endParaRPr lang="en-GB" dirty="0"/>
          </a:p>
        </p:txBody>
      </p:sp>
      <p:sp>
        <p:nvSpPr>
          <p:cNvPr id="7" name="Content Placeholder 6"/>
          <p:cNvSpPr>
            <a:spLocks noGrp="1"/>
          </p:cNvSpPr>
          <p:nvPr>
            <p:ph sz="half" idx="1"/>
          </p:nvPr>
        </p:nvSpPr>
        <p:spPr/>
        <p:txBody>
          <a:bodyPr/>
          <a:lstStyle/>
          <a:p>
            <a:pPr marL="0" indent="0">
              <a:lnSpc>
                <a:spcPct val="114000"/>
              </a:lnSpc>
              <a:spcBef>
                <a:spcPts val="600"/>
              </a:spcBef>
              <a:spcAft>
                <a:spcPts val="600"/>
              </a:spcAft>
              <a:buNone/>
            </a:pPr>
            <a:r>
              <a:rPr lang="en-GB" sz="1800" b="1" dirty="0">
                <a:solidFill>
                  <a:schemeClr val="bg1"/>
                </a:solidFill>
                <a:latin typeface="Verdana" panose="020B0604030504040204" pitchFamily="34" charset="0"/>
                <a:ea typeface="Verdana" panose="020B0604030504040204" pitchFamily="34" charset="0"/>
                <a:cs typeface="Verdana" panose="020B0604030504040204" pitchFamily="34" charset="0"/>
              </a:rPr>
              <a:t>Duty to assess &amp; plan</a:t>
            </a:r>
          </a:p>
          <a:p>
            <a:pPr marL="0" lvl="1" indent="0">
              <a:lnSpc>
                <a:spcPct val="114000"/>
              </a:lnSpc>
              <a:spcBef>
                <a:spcPts val="600"/>
              </a:spcBef>
              <a:spcAft>
                <a:spcPts val="600"/>
              </a:spcAft>
              <a:buNone/>
            </a:pPr>
            <a:r>
              <a:rPr lang="en-GB" sz="1600" dirty="0">
                <a:solidFill>
                  <a:schemeClr val="tx1"/>
                </a:solidFill>
                <a:latin typeface="Verdana" panose="020B0604030504040204" pitchFamily="34" charset="0"/>
                <a:ea typeface="Verdana" panose="020B0604030504040204" pitchFamily="34" charset="0"/>
                <a:cs typeface="Verdana" panose="020B0604030504040204" pitchFamily="34" charset="0"/>
              </a:rPr>
              <a:t>The authority has a duty to perform a needs assessment on all currently looked after, compulsory and prospective supported persons. It also has a duty to provide a pathway plan and appoint a life coach for all compulsory and discretionary supported persons, and may provide a pathway plan and a life coach for currently looked after persons</a:t>
            </a:r>
          </a:p>
          <a:p>
            <a:pPr marL="0" indent="0">
              <a:lnSpc>
                <a:spcPct val="114000"/>
              </a:lnSpc>
              <a:spcBef>
                <a:spcPts val="600"/>
              </a:spcBef>
              <a:spcAft>
                <a:spcPts val="600"/>
              </a:spcAft>
              <a:buNone/>
            </a:pPr>
            <a:endParaRPr lang="en-GB" sz="1600" dirty="0">
              <a:solidFill>
                <a:schemeClr val="tx1"/>
              </a:solidFill>
              <a:latin typeface="Verdana" panose="020B0604030504040204" pitchFamily="34" charset="0"/>
              <a:ea typeface="Verdana" panose="020B0604030504040204" pitchFamily="34" charset="0"/>
              <a:cs typeface="Verdana" panose="020B0604030504040204" pitchFamily="34" charset="0"/>
            </a:endParaRPr>
          </a:p>
          <a:p>
            <a:pPr marL="0" indent="0">
              <a:lnSpc>
                <a:spcPct val="114000"/>
              </a:lnSpc>
              <a:spcBef>
                <a:spcPts val="600"/>
              </a:spcBef>
              <a:spcAft>
                <a:spcPts val="600"/>
              </a:spcAft>
              <a:buNone/>
            </a:pPr>
            <a:endParaRPr lang="en-GB" sz="1600" dirty="0">
              <a:solidFill>
                <a:schemeClr val="tx1"/>
              </a:solidFill>
              <a:latin typeface="Verdana" panose="020B0604030504040204" pitchFamily="34" charset="0"/>
              <a:ea typeface="Verdana" panose="020B0604030504040204" pitchFamily="34" charset="0"/>
              <a:cs typeface="Verdana" panose="020B0604030504040204" pitchFamily="34" charset="0"/>
            </a:endParaRPr>
          </a:p>
          <a:p>
            <a:pPr marL="0" indent="0">
              <a:lnSpc>
                <a:spcPct val="114000"/>
              </a:lnSpc>
              <a:spcBef>
                <a:spcPts val="600"/>
              </a:spcBef>
              <a:spcAft>
                <a:spcPts val="600"/>
              </a:spcAft>
              <a:buNone/>
            </a:pPr>
            <a:endParaRPr lang="en-GB" sz="1600"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
        <p:nvSpPr>
          <p:cNvPr id="8" name="Content Placeholder 7"/>
          <p:cNvSpPr>
            <a:spLocks noGrp="1"/>
          </p:cNvSpPr>
          <p:nvPr>
            <p:ph sz="half" idx="2"/>
          </p:nvPr>
        </p:nvSpPr>
        <p:spPr/>
        <p:txBody>
          <a:bodyPr/>
          <a:lstStyle/>
          <a:p>
            <a:pPr marL="0" lvl="1" indent="0">
              <a:lnSpc>
                <a:spcPct val="114000"/>
              </a:lnSpc>
              <a:spcBef>
                <a:spcPts val="600"/>
              </a:spcBef>
              <a:spcAft>
                <a:spcPts val="600"/>
              </a:spcAft>
              <a:buNone/>
            </a:pPr>
            <a:r>
              <a:rPr lang="en-GB" sz="1800" b="1" dirty="0">
                <a:solidFill>
                  <a:schemeClr val="bg1"/>
                </a:solidFill>
                <a:latin typeface="Verdana" panose="020B0604030504040204" pitchFamily="34" charset="0"/>
                <a:ea typeface="Verdana" panose="020B0604030504040204" pitchFamily="34" charset="0"/>
                <a:cs typeface="Verdana" panose="020B0604030504040204" pitchFamily="34" charset="0"/>
              </a:rPr>
              <a:t>Timing of assessment</a:t>
            </a:r>
          </a:p>
          <a:p>
            <a:pPr marL="0" lvl="1" indent="0">
              <a:lnSpc>
                <a:spcPct val="114000"/>
              </a:lnSpc>
              <a:spcBef>
                <a:spcPts val="600"/>
              </a:spcBef>
              <a:spcAft>
                <a:spcPts val="600"/>
              </a:spcAft>
              <a:buNone/>
            </a:pPr>
            <a:r>
              <a:rPr lang="en-GB" sz="1600" dirty="0">
                <a:solidFill>
                  <a:schemeClr val="tx1"/>
                </a:solidFill>
                <a:latin typeface="Verdana" panose="020B0604030504040204" pitchFamily="34" charset="0"/>
                <a:ea typeface="Verdana" panose="020B0604030504040204" pitchFamily="34" charset="0"/>
                <a:cs typeface="Verdana" panose="020B0604030504040204" pitchFamily="34" charset="0"/>
              </a:rPr>
              <a:t>Only in exceptional circumstances should a young person not have their needs assessment and pathway plan completed before they leave care and a plan in place as to their future</a:t>
            </a:r>
            <a:r>
              <a:rPr lang="en-GB" sz="1600" dirty="0">
                <a:solidFill>
                  <a:srgbClr val="333399"/>
                </a:solidFill>
                <a:latin typeface="Trebuchet MS" pitchFamily="34" charset="0"/>
              </a:rPr>
              <a:t>.</a:t>
            </a:r>
          </a:p>
          <a:p>
            <a:pPr marL="0" indent="0">
              <a:buFont typeface="Arial" charset="0"/>
              <a:buNone/>
            </a:pPr>
            <a:endParaRPr lang="en-GB" sz="1600" dirty="0"/>
          </a:p>
          <a:p>
            <a:endParaRPr lang="en-GB" sz="1600"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
        <p:nvSpPr>
          <p:cNvPr id="4" name="Content Placeholder 3"/>
          <p:cNvSpPr txBox="1">
            <a:spLocks/>
          </p:cNvSpPr>
          <p:nvPr/>
        </p:nvSpPr>
        <p:spPr>
          <a:xfrm>
            <a:off x="179512" y="1196752"/>
            <a:ext cx="3959225" cy="4824561"/>
          </a:xfrm>
          <a:prstGeom prst="rect">
            <a:avLst/>
          </a:prstGeom>
        </p:spPr>
        <p:txBody>
          <a:bodyPr>
            <a:normAutofit/>
          </a:bodyPr>
          <a:lst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GB" dirty="0"/>
          </a:p>
        </p:txBody>
      </p:sp>
      <p:sp>
        <p:nvSpPr>
          <p:cNvPr id="5" name="Content Placeholder 4"/>
          <p:cNvSpPr txBox="1">
            <a:spLocks/>
          </p:cNvSpPr>
          <p:nvPr/>
        </p:nvSpPr>
        <p:spPr>
          <a:xfrm>
            <a:off x="4572000" y="1268760"/>
            <a:ext cx="4176017" cy="5328618"/>
          </a:xfrm>
          <a:prstGeom prst="rect">
            <a:avLst/>
          </a:prstGeom>
        </p:spPr>
        <p:txBody>
          <a:bodyPr>
            <a:normAutofit/>
          </a:bodyPr>
          <a:lst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charset="0"/>
              <a:buNone/>
            </a:pPr>
            <a:endParaRPr lang="en-GB" dirty="0"/>
          </a:p>
        </p:txBody>
      </p:sp>
      <p:sp>
        <p:nvSpPr>
          <p:cNvPr id="6" name="Text Box 6"/>
          <p:cNvSpPr txBox="1">
            <a:spLocks noChangeArrowheads="1"/>
          </p:cNvSpPr>
          <p:nvPr/>
        </p:nvSpPr>
        <p:spPr bwMode="auto">
          <a:xfrm>
            <a:off x="250825" y="5734050"/>
            <a:ext cx="5905500" cy="1328738"/>
          </a:xfrm>
          <a:prstGeom prst="rect">
            <a:avLst/>
          </a:prstGeom>
          <a:noFill/>
          <a:ln w="9525">
            <a:noFill/>
            <a:miter lim="800000"/>
            <a:headEnd/>
            <a:tailEnd/>
          </a:ln>
        </p:spPr>
        <p:txBody>
          <a:bodyPr>
            <a:spAutoFit/>
          </a:bodyPr>
          <a:lstStyle/>
          <a:p>
            <a:pPr marL="0" lvl="1">
              <a:spcBef>
                <a:spcPct val="50000"/>
              </a:spcBef>
              <a:defRPr/>
            </a:pPr>
            <a:r>
              <a:rPr lang="en-GB" dirty="0">
                <a:solidFill>
                  <a:schemeClr val="bg1"/>
                </a:solidFill>
                <a:latin typeface="Arial" panose="020B0604020202020204" pitchFamily="34" charset="0"/>
              </a:rPr>
              <a:t>Regulations and Guidance on Services for Young People Ceasing to be Looked After by Local Authorities Scottish Government 2004</a:t>
            </a:r>
          </a:p>
          <a:p>
            <a:pPr marL="0" lvl="1">
              <a:spcBef>
                <a:spcPct val="50000"/>
              </a:spcBef>
              <a:defRPr/>
            </a:pPr>
            <a:endParaRPr lang="en-GB" dirty="0">
              <a:solidFill>
                <a:schemeClr val="bg1"/>
              </a:solidFill>
              <a:latin typeface="Arial" panose="020B0604020202020204" pitchFamily="34" charset="0"/>
            </a:endParaRPr>
          </a:p>
        </p:txBody>
      </p:sp>
    </p:spTree>
    <p:extLst>
      <p:ext uri="{BB962C8B-B14F-4D97-AF65-F5344CB8AC3E}">
        <p14:creationId xmlns:p14="http://schemas.microsoft.com/office/powerpoint/2010/main" val="416472325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Pathways Planning</a:t>
            </a:r>
            <a:endParaRPr lang="en-GB" dirty="0"/>
          </a:p>
        </p:txBody>
      </p:sp>
      <p:sp>
        <p:nvSpPr>
          <p:cNvPr id="5" name="Content Placeholder 2"/>
          <p:cNvSpPr>
            <a:spLocks noGrp="1"/>
          </p:cNvSpPr>
          <p:nvPr>
            <p:ph idx="1"/>
          </p:nvPr>
        </p:nvSpPr>
        <p:spPr>
          <a:xfrm>
            <a:off x="457200" y="1600201"/>
            <a:ext cx="5915000" cy="3989040"/>
          </a:xfrm>
          <a:prstGeom prst="rect">
            <a:avLst/>
          </a:prstGeom>
        </p:spPr>
        <p:txBody>
          <a:bodyPr>
            <a:normAutofit/>
          </a:bodyPr>
          <a:lstStyle/>
          <a:p>
            <a:pPr marL="0" lvl="1">
              <a:buClr>
                <a:srgbClr val="31B6FD"/>
              </a:buClr>
            </a:pPr>
            <a:r>
              <a:rPr lang="en-GB" dirty="0">
                <a:solidFill>
                  <a:schemeClr val="tx1"/>
                </a:solidFill>
              </a:rPr>
              <a:t>The focus of Pathways needs to be on gathering views, identifying need, planning action and reviewing progress. </a:t>
            </a:r>
          </a:p>
          <a:p>
            <a:pPr marL="0" lvl="1">
              <a:buClr>
                <a:srgbClr val="31B6FD"/>
              </a:buClr>
            </a:pPr>
            <a:r>
              <a:rPr lang="en-GB" dirty="0">
                <a:solidFill>
                  <a:schemeClr val="tx1"/>
                </a:solidFill>
              </a:rPr>
              <a:t>It is not a form-filling exercise or a one-off event. </a:t>
            </a:r>
          </a:p>
          <a:p>
            <a:pPr marL="0" lvl="1">
              <a:buClr>
                <a:srgbClr val="31B6FD"/>
              </a:buClr>
            </a:pPr>
            <a:r>
              <a:rPr lang="en-GB" dirty="0">
                <a:solidFill>
                  <a:schemeClr val="tx1"/>
                </a:solidFill>
              </a:rPr>
              <a:t>The materials provide the framework</a:t>
            </a:r>
          </a:p>
          <a:p>
            <a:pPr marL="285750" lvl="1" indent="-285750">
              <a:buClr>
                <a:schemeClr val="bg1"/>
              </a:buClr>
              <a:buFont typeface="Wingdings" panose="05000000000000000000" pitchFamily="2" charset="2"/>
              <a:buChar char="§"/>
            </a:pPr>
            <a:r>
              <a:rPr lang="en-GB" dirty="0">
                <a:solidFill>
                  <a:schemeClr val="tx1"/>
                </a:solidFill>
              </a:rPr>
              <a:t>make it a meaningful process</a:t>
            </a:r>
          </a:p>
          <a:p>
            <a:pPr marL="285750" lvl="1" indent="-285750">
              <a:buClr>
                <a:schemeClr val="bg1"/>
              </a:buClr>
              <a:buFont typeface="Wingdings" panose="05000000000000000000" pitchFamily="2" charset="2"/>
              <a:buChar char="§"/>
            </a:pPr>
            <a:r>
              <a:rPr lang="en-GB" dirty="0">
                <a:solidFill>
                  <a:schemeClr val="tx1"/>
                </a:solidFill>
              </a:rPr>
              <a:t>take a flexible approach</a:t>
            </a:r>
          </a:p>
          <a:p>
            <a:pPr marL="285750" lvl="1" indent="-285750">
              <a:buClr>
                <a:schemeClr val="bg1"/>
              </a:buClr>
              <a:buFont typeface="Wingdings" panose="05000000000000000000" pitchFamily="2" charset="2"/>
              <a:buChar char="§"/>
            </a:pPr>
            <a:r>
              <a:rPr lang="en-GB" dirty="0">
                <a:solidFill>
                  <a:schemeClr val="tx1"/>
                </a:solidFill>
              </a:rPr>
              <a:t>keep </a:t>
            </a:r>
            <a:r>
              <a:rPr lang="en-GB" dirty="0">
                <a:solidFill>
                  <a:schemeClr val="tx1"/>
                </a:solidFill>
              </a:rPr>
              <a:t>the young person at the </a:t>
            </a:r>
            <a:r>
              <a:rPr lang="en-GB" dirty="0">
                <a:solidFill>
                  <a:schemeClr val="tx1"/>
                </a:solidFill>
              </a:rPr>
              <a:t>centre</a:t>
            </a:r>
          </a:p>
          <a:p>
            <a:pPr marL="0" lvl="1">
              <a:buClr>
                <a:srgbClr val="31B6FD"/>
              </a:buClr>
            </a:pPr>
            <a:endParaRPr lang="en-GB" dirty="0">
              <a:solidFill>
                <a:schemeClr val="tx1"/>
              </a:solidFill>
            </a:endParaRPr>
          </a:p>
          <a:p>
            <a:pPr marL="0" lvl="1"/>
            <a:endParaRPr lang="en-GB" dirty="0">
              <a:solidFill>
                <a:schemeClr val="tx1"/>
              </a:solidFill>
            </a:endParaRPr>
          </a:p>
          <a:p>
            <a:pPr marL="0" lvl="1"/>
            <a:endParaRPr lang="en-GB" dirty="0">
              <a:solidFill>
                <a:schemeClr val="tx1"/>
              </a:solidFill>
            </a:endParaRPr>
          </a:p>
        </p:txBody>
      </p:sp>
      <p:pic>
        <p:nvPicPr>
          <p:cNvPr id="4608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16216" y="1600201"/>
            <a:ext cx="2170584" cy="306934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3" name="Rectangle 2"/>
          <p:cNvSpPr/>
          <p:nvPr/>
        </p:nvSpPr>
        <p:spPr>
          <a:xfrm>
            <a:off x="252000" y="5760000"/>
            <a:ext cx="5222853" cy="1477328"/>
          </a:xfrm>
          <a:prstGeom prst="rect">
            <a:avLst/>
          </a:prstGeom>
        </p:spPr>
        <p:txBody>
          <a:bodyPr wrap="square">
            <a:spAutoFit/>
          </a:bodyPr>
          <a:lstStyle/>
          <a:p>
            <a:pPr marL="0" lvl="1">
              <a:spcBef>
                <a:spcPct val="50000"/>
              </a:spcBef>
              <a:defRPr/>
            </a:pPr>
            <a:r>
              <a:rPr lang="en-GB" dirty="0">
                <a:solidFill>
                  <a:schemeClr val="bg1"/>
                </a:solidFill>
                <a:latin typeface="Arial" panose="020B0604020202020204" pitchFamily="34" charset="0"/>
              </a:rPr>
              <a:t>Pathways Handbook Scottish Government 2004</a:t>
            </a:r>
          </a:p>
          <a:p>
            <a:pPr marL="0" lvl="1">
              <a:spcBef>
                <a:spcPct val="50000"/>
              </a:spcBef>
              <a:defRPr/>
            </a:pPr>
            <a:r>
              <a:rPr lang="en-US" dirty="0">
                <a:solidFill>
                  <a:schemeClr val="bg1"/>
                </a:solidFill>
                <a:latin typeface="Arial" panose="020B0604020202020204" pitchFamily="34" charset="0"/>
                <a:hlinkClick r:id="rId4"/>
              </a:rPr>
              <a:t>http</a:t>
            </a:r>
            <a:r>
              <a:rPr lang="en-US" dirty="0">
                <a:solidFill>
                  <a:schemeClr val="bg1"/>
                </a:solidFill>
                <a:latin typeface="Arial" panose="020B0604020202020204" pitchFamily="34" charset="0"/>
                <a:hlinkClick r:id="rId4"/>
              </a:rPr>
              <a:t>://www.gov.scot/Publications/2004/05/19357/</a:t>
            </a:r>
            <a:r>
              <a:rPr lang="en-US" dirty="0">
                <a:solidFill>
                  <a:schemeClr val="bg1"/>
                </a:solidFill>
                <a:latin typeface="Arial" panose="020B0604020202020204" pitchFamily="34" charset="0"/>
                <a:hlinkClick r:id="rId4"/>
              </a:rPr>
              <a:t>37097</a:t>
            </a:r>
            <a:endParaRPr lang="en-US" dirty="0">
              <a:solidFill>
                <a:schemeClr val="bg1"/>
              </a:solidFill>
              <a:latin typeface="Arial" panose="020B0604020202020204" pitchFamily="34" charset="0"/>
            </a:endParaRPr>
          </a:p>
          <a:p>
            <a:pPr marL="0" lvl="1">
              <a:spcBef>
                <a:spcPct val="50000"/>
              </a:spcBef>
              <a:defRPr/>
            </a:pPr>
            <a:endParaRPr lang="en-GB" dirty="0">
              <a:solidFill>
                <a:schemeClr val="bg1"/>
              </a:solidFill>
              <a:latin typeface="Arial" panose="020B0604020202020204" pitchFamily="34" charset="0"/>
            </a:endParaRPr>
          </a:p>
        </p:txBody>
      </p:sp>
    </p:spTree>
    <p:extLst>
      <p:ext uri="{BB962C8B-B14F-4D97-AF65-F5344CB8AC3E}">
        <p14:creationId xmlns:p14="http://schemas.microsoft.com/office/powerpoint/2010/main" val="10293785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Moving Out &amp; </a:t>
            </a:r>
            <a:r>
              <a:rPr lang="en-US" dirty="0" smtClean="0"/>
              <a:t>Moving </a:t>
            </a:r>
            <a:r>
              <a:rPr lang="en-US" dirty="0" smtClean="0"/>
              <a:t>On..</a:t>
            </a:r>
            <a:endParaRPr lang="en-US" dirty="0"/>
          </a:p>
        </p:txBody>
      </p:sp>
      <p:sp>
        <p:nvSpPr>
          <p:cNvPr id="2" name="Content Placeholder 1"/>
          <p:cNvSpPr>
            <a:spLocks noGrp="1"/>
          </p:cNvSpPr>
          <p:nvPr>
            <p:ph idx="1"/>
          </p:nvPr>
        </p:nvSpPr>
        <p:spPr/>
        <p:txBody>
          <a:bodyPr>
            <a:noAutofit/>
          </a:bodyPr>
          <a:lstStyle/>
          <a:p>
            <a:r>
              <a:rPr lang="en-US" dirty="0">
                <a:solidFill>
                  <a:schemeClr val="tx1"/>
                </a:solidFill>
              </a:rPr>
              <a:t>Discuss the age at which you left home….</a:t>
            </a:r>
          </a:p>
          <a:p>
            <a:r>
              <a:rPr lang="en-US" dirty="0">
                <a:solidFill>
                  <a:schemeClr val="tx1"/>
                </a:solidFill>
              </a:rPr>
              <a:t>Why was that…</a:t>
            </a:r>
          </a:p>
          <a:p>
            <a:r>
              <a:rPr lang="en-US" dirty="0">
                <a:solidFill>
                  <a:schemeClr val="tx1"/>
                </a:solidFill>
              </a:rPr>
              <a:t>Where did you go…</a:t>
            </a:r>
          </a:p>
          <a:p>
            <a:r>
              <a:rPr lang="en-US" dirty="0">
                <a:solidFill>
                  <a:schemeClr val="tx1"/>
                </a:solidFill>
              </a:rPr>
              <a:t>Was this planned or unplanned…</a:t>
            </a:r>
          </a:p>
          <a:p>
            <a:r>
              <a:rPr lang="en-US" dirty="0">
                <a:solidFill>
                  <a:schemeClr val="tx1"/>
                </a:solidFill>
              </a:rPr>
              <a:t>What sort of preparations did you make…</a:t>
            </a:r>
          </a:p>
          <a:p>
            <a:r>
              <a:rPr lang="en-US" dirty="0">
                <a:solidFill>
                  <a:schemeClr val="tx1"/>
                </a:solidFill>
              </a:rPr>
              <a:t>What sort of support did/do you have…</a:t>
            </a:r>
          </a:p>
          <a:p>
            <a:r>
              <a:rPr lang="en-US" dirty="0">
                <a:solidFill>
                  <a:schemeClr val="tx1"/>
                </a:solidFill>
              </a:rPr>
              <a:t>What sort of emotions did this invoke…</a:t>
            </a:r>
          </a:p>
          <a:p>
            <a:r>
              <a:rPr lang="en-US" dirty="0">
                <a:solidFill>
                  <a:schemeClr val="tx1"/>
                </a:solidFill>
              </a:rPr>
              <a:t>Do you (did you) think you were ready…</a:t>
            </a:r>
            <a:endParaRPr lang="en-US" dirty="0">
              <a:solidFill>
                <a:schemeClr val="tx1"/>
              </a:solidFill>
            </a:endParaRPr>
          </a:p>
        </p:txBody>
      </p:sp>
    </p:spTree>
    <p:extLst>
      <p:ext uri="{BB962C8B-B14F-4D97-AF65-F5344CB8AC3E}">
        <p14:creationId xmlns:p14="http://schemas.microsoft.com/office/powerpoint/2010/main" val="69918776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GB" smtClean="0"/>
              <a:t>Pathways key messages</a:t>
            </a:r>
          </a:p>
        </p:txBody>
      </p:sp>
      <p:sp>
        <p:nvSpPr>
          <p:cNvPr id="22531" name="Rectangle 3"/>
          <p:cNvSpPr>
            <a:spLocks noGrp="1" noChangeArrowheads="1"/>
          </p:cNvSpPr>
          <p:nvPr>
            <p:ph idx="1"/>
          </p:nvPr>
        </p:nvSpPr>
        <p:spPr/>
        <p:txBody>
          <a:bodyPr/>
          <a:lstStyle/>
          <a:p>
            <a:pPr marL="285750" lvl="1" indent="-285750">
              <a:buClr>
                <a:schemeClr val="bg1"/>
              </a:buClr>
              <a:buFont typeface="Wingdings" panose="05000000000000000000" pitchFamily="2" charset="2"/>
              <a:buChar char="§"/>
            </a:pPr>
            <a:r>
              <a:rPr lang="en-GB" dirty="0">
                <a:solidFill>
                  <a:schemeClr val="tx1"/>
                </a:solidFill>
              </a:rPr>
              <a:t>Keep the young person at the centre</a:t>
            </a:r>
          </a:p>
          <a:p>
            <a:pPr marL="285750" lvl="1" indent="-285750">
              <a:buClr>
                <a:schemeClr val="bg1"/>
              </a:buClr>
              <a:buFont typeface="Wingdings" panose="05000000000000000000" pitchFamily="2" charset="2"/>
              <a:buChar char="§"/>
            </a:pPr>
            <a:r>
              <a:rPr lang="en-GB" dirty="0">
                <a:solidFill>
                  <a:schemeClr val="tx1"/>
                </a:solidFill>
              </a:rPr>
              <a:t>Make it a meaningful process</a:t>
            </a:r>
          </a:p>
          <a:p>
            <a:pPr marL="285750" lvl="1" indent="-285750">
              <a:buClr>
                <a:schemeClr val="bg1"/>
              </a:buClr>
              <a:buFont typeface="Wingdings" panose="05000000000000000000" pitchFamily="2" charset="2"/>
              <a:buChar char="§"/>
            </a:pPr>
            <a:r>
              <a:rPr lang="en-GB" dirty="0">
                <a:solidFill>
                  <a:schemeClr val="tx1"/>
                </a:solidFill>
              </a:rPr>
              <a:t>T</a:t>
            </a:r>
            <a:r>
              <a:rPr lang="en-GB" dirty="0">
                <a:solidFill>
                  <a:schemeClr val="tx1"/>
                </a:solidFill>
              </a:rPr>
              <a:t>ake a flexible approach</a:t>
            </a:r>
          </a:p>
          <a:p>
            <a:pPr marL="285750" lvl="1" indent="-285750">
              <a:buClr>
                <a:schemeClr val="bg1"/>
              </a:buClr>
              <a:buFont typeface="Wingdings" panose="05000000000000000000" pitchFamily="2" charset="2"/>
              <a:buChar char="§"/>
            </a:pPr>
            <a:r>
              <a:rPr lang="en-GB" dirty="0">
                <a:solidFill>
                  <a:schemeClr val="tx1"/>
                </a:solidFill>
              </a:rPr>
              <a:t>Consider how SHANARRI wellbeing indicators apply to young people leaving care</a:t>
            </a:r>
          </a:p>
        </p:txBody>
      </p:sp>
      <p:sp>
        <p:nvSpPr>
          <p:cNvPr id="22532" name="Text Box 4"/>
          <p:cNvSpPr txBox="1">
            <a:spLocks noChangeArrowheads="1"/>
          </p:cNvSpPr>
          <p:nvPr/>
        </p:nvSpPr>
        <p:spPr bwMode="auto">
          <a:xfrm>
            <a:off x="252000" y="5760000"/>
            <a:ext cx="5472112" cy="779462"/>
          </a:xfrm>
          <a:prstGeom prst="rect">
            <a:avLst/>
          </a:prstGeom>
          <a:noFill/>
          <a:ln w="9525">
            <a:noFill/>
            <a:miter lim="800000"/>
            <a:headEnd/>
            <a:tailEnd/>
          </a:ln>
        </p:spPr>
        <p:txBody>
          <a:bodyPr>
            <a:spAutoFit/>
          </a:bodyPr>
          <a:lstStyle/>
          <a:p>
            <a:pPr marL="0" lvl="1">
              <a:spcBef>
                <a:spcPct val="50000"/>
              </a:spcBef>
              <a:defRPr/>
            </a:pPr>
            <a:r>
              <a:rPr lang="en-GB" dirty="0">
                <a:solidFill>
                  <a:schemeClr val="bg1"/>
                </a:solidFill>
                <a:latin typeface="Arial" panose="020B0604020202020204" pitchFamily="34" charset="0"/>
              </a:rPr>
              <a:t>Pathways Handbook Scottish Government 2004</a:t>
            </a:r>
          </a:p>
          <a:p>
            <a:pPr marL="0" lvl="1">
              <a:spcBef>
                <a:spcPct val="50000"/>
              </a:spcBef>
              <a:defRPr/>
            </a:pPr>
            <a:endParaRPr lang="en-GB" dirty="0">
              <a:solidFill>
                <a:schemeClr val="bg1"/>
              </a:solidFill>
              <a:latin typeface="Arial" panose="020B0604020202020204"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Person-centred planning</a:t>
            </a:r>
            <a:endParaRPr lang="en-GB" dirty="0"/>
          </a:p>
        </p:txBody>
      </p:sp>
      <p:sp>
        <p:nvSpPr>
          <p:cNvPr id="8" name="Content Placeholder 7"/>
          <p:cNvSpPr>
            <a:spLocks noGrp="1"/>
          </p:cNvSpPr>
          <p:nvPr>
            <p:ph idx="1"/>
          </p:nvPr>
        </p:nvSpPr>
        <p:spPr/>
        <p:txBody>
          <a:bodyPr/>
          <a:lstStyle/>
          <a:p>
            <a:pPr marL="285750" lvl="1" indent="-285750">
              <a:buClr>
                <a:schemeClr val="bg1"/>
              </a:buClr>
              <a:buFont typeface="Wingdings" panose="05000000000000000000" pitchFamily="2" charset="2"/>
              <a:buChar char="§"/>
              <a:defRPr/>
            </a:pPr>
            <a:r>
              <a:rPr lang="en-GB" dirty="0">
                <a:solidFill>
                  <a:schemeClr val="tx1"/>
                </a:solidFill>
              </a:rPr>
              <a:t>There is increasing use in practice of the PCP approach to Pathways planning.</a:t>
            </a:r>
          </a:p>
          <a:p>
            <a:pPr marL="285750" lvl="1" indent="-285750">
              <a:buClr>
                <a:schemeClr val="bg1"/>
              </a:buClr>
              <a:buFont typeface="Wingdings" panose="05000000000000000000" pitchFamily="2" charset="2"/>
              <a:buChar char="§"/>
              <a:defRPr/>
            </a:pPr>
            <a:r>
              <a:rPr lang="en-GB" dirty="0">
                <a:solidFill>
                  <a:schemeClr val="tx1"/>
                </a:solidFill>
              </a:rPr>
              <a:t>This approach can better enable the young person to be genuinely at the centre of their leaving care Pathway plan</a:t>
            </a:r>
          </a:p>
          <a:p>
            <a:pPr marL="285750" lvl="1" indent="-285750">
              <a:buClr>
                <a:schemeClr val="bg1"/>
              </a:buClr>
              <a:buFont typeface="Wingdings" panose="05000000000000000000" pitchFamily="2" charset="2"/>
              <a:buChar char="§"/>
              <a:defRPr/>
            </a:pPr>
            <a:r>
              <a:rPr lang="en-GB" dirty="0">
                <a:solidFill>
                  <a:schemeClr val="tx1"/>
                </a:solidFill>
              </a:rPr>
              <a:t>It acknowledges the leaving care assessment and plan as a “dynamic” process; and requires a genuine partnership between agencies and care leavers.</a:t>
            </a:r>
          </a:p>
          <a:p>
            <a:pPr marL="285750" lvl="1" indent="-285750">
              <a:buClr>
                <a:schemeClr val="bg1"/>
              </a:buClr>
              <a:buFont typeface="Wingdings" panose="05000000000000000000" pitchFamily="2" charset="2"/>
              <a:buChar char="§"/>
            </a:pPr>
            <a:endParaRPr lang="en-GB" dirty="0">
              <a:solidFill>
                <a:schemeClr val="tx1"/>
              </a:solidFill>
            </a:endParaRPr>
          </a:p>
        </p:txBody>
      </p:sp>
      <p:sp>
        <p:nvSpPr>
          <p:cNvPr id="3" name="Rectangle 2"/>
          <p:cNvSpPr/>
          <p:nvPr/>
        </p:nvSpPr>
        <p:spPr>
          <a:xfrm>
            <a:off x="252000" y="5760000"/>
            <a:ext cx="6228184" cy="646331"/>
          </a:xfrm>
          <a:prstGeom prst="rect">
            <a:avLst/>
          </a:prstGeom>
        </p:spPr>
        <p:txBody>
          <a:bodyPr wrap="square">
            <a:spAutoFit/>
          </a:bodyPr>
          <a:lstStyle/>
          <a:p>
            <a:pPr marL="0" lvl="1">
              <a:spcBef>
                <a:spcPct val="50000"/>
              </a:spcBef>
              <a:defRPr/>
            </a:pPr>
            <a:r>
              <a:rPr lang="cs-CZ" dirty="0">
                <a:solidFill>
                  <a:schemeClr val="bg1"/>
                </a:solidFill>
                <a:latin typeface="Arial" panose="020B0604020202020204" pitchFamily="34" charset="0"/>
              </a:rPr>
              <a:t>“A </a:t>
            </a:r>
            <a:r>
              <a:rPr lang="cs-CZ" dirty="0" err="1">
                <a:solidFill>
                  <a:schemeClr val="bg1"/>
                </a:solidFill>
                <a:latin typeface="Arial" panose="020B0604020202020204" pitchFamily="34" charset="0"/>
              </a:rPr>
              <a:t>plan</a:t>
            </a:r>
            <a:r>
              <a:rPr lang="cs-CZ" dirty="0">
                <a:solidFill>
                  <a:schemeClr val="bg1"/>
                </a:solidFill>
                <a:latin typeface="Arial" panose="020B0604020202020204" pitchFamily="34" charset="0"/>
              </a:rPr>
              <a:t> </a:t>
            </a:r>
            <a:r>
              <a:rPr lang="cs-CZ" dirty="0" err="1">
                <a:solidFill>
                  <a:schemeClr val="bg1"/>
                </a:solidFill>
                <a:latin typeface="Arial" panose="020B0604020202020204" pitchFamily="34" charset="0"/>
              </a:rPr>
              <a:t>of</a:t>
            </a:r>
            <a:r>
              <a:rPr lang="cs-CZ" dirty="0">
                <a:solidFill>
                  <a:schemeClr val="bg1"/>
                </a:solidFill>
                <a:latin typeface="Arial" panose="020B0604020202020204" pitchFamily="34" charset="0"/>
              </a:rPr>
              <a:t> care </a:t>
            </a:r>
            <a:r>
              <a:rPr lang="cs-CZ" dirty="0" err="1">
                <a:solidFill>
                  <a:schemeClr val="bg1"/>
                </a:solidFill>
                <a:latin typeface="Arial" panose="020B0604020202020204" pitchFamily="34" charset="0"/>
              </a:rPr>
              <a:t>does</a:t>
            </a:r>
            <a:r>
              <a:rPr lang="cs-CZ" dirty="0">
                <a:solidFill>
                  <a:schemeClr val="bg1"/>
                </a:solidFill>
                <a:latin typeface="Arial" panose="020B0604020202020204" pitchFamily="34" charset="0"/>
              </a:rPr>
              <a:t> not </a:t>
            </a:r>
            <a:r>
              <a:rPr lang="cs-CZ" dirty="0" err="1">
                <a:solidFill>
                  <a:schemeClr val="bg1"/>
                </a:solidFill>
                <a:latin typeface="Arial" panose="020B0604020202020204" pitchFamily="34" charset="0"/>
              </a:rPr>
              <a:t>replace</a:t>
            </a:r>
            <a:r>
              <a:rPr lang="cs-CZ" dirty="0">
                <a:solidFill>
                  <a:schemeClr val="bg1"/>
                </a:solidFill>
                <a:latin typeface="Arial" panose="020B0604020202020204" pitchFamily="34" charset="0"/>
              </a:rPr>
              <a:t> </a:t>
            </a:r>
            <a:r>
              <a:rPr lang="cs-CZ" dirty="0" err="1">
                <a:solidFill>
                  <a:schemeClr val="bg1"/>
                </a:solidFill>
                <a:latin typeface="Arial" panose="020B0604020202020204" pitchFamily="34" charset="0"/>
              </a:rPr>
              <a:t>the</a:t>
            </a:r>
            <a:r>
              <a:rPr lang="cs-CZ" dirty="0">
                <a:solidFill>
                  <a:schemeClr val="bg1"/>
                </a:solidFill>
                <a:latin typeface="Arial" panose="020B0604020202020204" pitchFamily="34" charset="0"/>
              </a:rPr>
              <a:t> </a:t>
            </a:r>
            <a:r>
              <a:rPr lang="cs-CZ" dirty="0" err="1">
                <a:solidFill>
                  <a:schemeClr val="bg1"/>
                </a:solidFill>
                <a:latin typeface="Arial" panose="020B0604020202020204" pitchFamily="34" charset="0"/>
              </a:rPr>
              <a:t>need</a:t>
            </a:r>
            <a:r>
              <a:rPr lang="cs-CZ" dirty="0">
                <a:solidFill>
                  <a:schemeClr val="bg1"/>
                </a:solidFill>
                <a:latin typeface="Arial" panose="020B0604020202020204" pitchFamily="34" charset="0"/>
              </a:rPr>
              <a:t> </a:t>
            </a:r>
            <a:r>
              <a:rPr lang="cs-CZ" dirty="0" err="1">
                <a:solidFill>
                  <a:schemeClr val="bg1"/>
                </a:solidFill>
                <a:latin typeface="Arial" panose="020B0604020202020204" pitchFamily="34" charset="0"/>
              </a:rPr>
              <a:t>for</a:t>
            </a:r>
            <a:r>
              <a:rPr lang="cs-CZ" dirty="0">
                <a:solidFill>
                  <a:schemeClr val="bg1"/>
                </a:solidFill>
                <a:latin typeface="Arial" panose="020B0604020202020204" pitchFamily="34" charset="0"/>
              </a:rPr>
              <a:t> a </a:t>
            </a:r>
            <a:r>
              <a:rPr lang="cs-CZ" dirty="0" err="1">
                <a:solidFill>
                  <a:schemeClr val="bg1"/>
                </a:solidFill>
                <a:latin typeface="Arial" panose="020B0604020202020204" pitchFamily="34" charset="0"/>
              </a:rPr>
              <a:t>child</a:t>
            </a:r>
            <a:r>
              <a:rPr lang="cs-CZ" dirty="0">
                <a:solidFill>
                  <a:schemeClr val="bg1"/>
                </a:solidFill>
                <a:latin typeface="Arial" panose="020B0604020202020204" pitchFamily="34" charset="0"/>
              </a:rPr>
              <a:t> to </a:t>
            </a:r>
            <a:r>
              <a:rPr lang="cs-CZ" dirty="0" err="1">
                <a:solidFill>
                  <a:schemeClr val="bg1"/>
                </a:solidFill>
                <a:latin typeface="Arial" panose="020B0604020202020204" pitchFamily="34" charset="0"/>
              </a:rPr>
              <a:t>have</a:t>
            </a:r>
            <a:r>
              <a:rPr lang="cs-CZ" dirty="0">
                <a:solidFill>
                  <a:schemeClr val="bg1"/>
                </a:solidFill>
                <a:latin typeface="Arial" panose="020B0604020202020204" pitchFamily="34" charset="0"/>
              </a:rPr>
              <a:t> a vision </a:t>
            </a:r>
            <a:r>
              <a:rPr lang="cs-CZ" dirty="0" err="1">
                <a:solidFill>
                  <a:schemeClr val="bg1"/>
                </a:solidFill>
                <a:latin typeface="Arial" panose="020B0604020202020204" pitchFamily="34" charset="0"/>
              </a:rPr>
              <a:t>for</a:t>
            </a:r>
            <a:r>
              <a:rPr lang="cs-CZ" dirty="0">
                <a:solidFill>
                  <a:schemeClr val="bg1"/>
                </a:solidFill>
                <a:latin typeface="Arial" panose="020B0604020202020204" pitchFamily="34" charset="0"/>
              </a:rPr>
              <a:t> </a:t>
            </a:r>
            <a:r>
              <a:rPr lang="cs-CZ" dirty="0" err="1">
                <a:solidFill>
                  <a:schemeClr val="bg1"/>
                </a:solidFill>
                <a:latin typeface="Arial" panose="020B0604020202020204" pitchFamily="34" charset="0"/>
              </a:rPr>
              <a:t>their</a:t>
            </a:r>
            <a:r>
              <a:rPr lang="cs-CZ" dirty="0">
                <a:solidFill>
                  <a:schemeClr val="bg1"/>
                </a:solidFill>
                <a:latin typeface="Arial" panose="020B0604020202020204" pitchFamily="34" charset="0"/>
              </a:rPr>
              <a:t> </a:t>
            </a:r>
            <a:r>
              <a:rPr lang="cs-CZ" dirty="0" err="1">
                <a:solidFill>
                  <a:schemeClr val="bg1"/>
                </a:solidFill>
                <a:latin typeface="Arial" panose="020B0604020202020204" pitchFamily="34" charset="0"/>
              </a:rPr>
              <a:t>life</a:t>
            </a:r>
            <a:r>
              <a:rPr lang="cs-CZ" dirty="0">
                <a:solidFill>
                  <a:schemeClr val="bg1"/>
                </a:solidFill>
                <a:latin typeface="Arial" panose="020B0604020202020204" pitchFamily="34" charset="0"/>
              </a:rPr>
              <a:t>“</a:t>
            </a:r>
            <a:r>
              <a:rPr lang="cs-CZ" dirty="0">
                <a:solidFill>
                  <a:schemeClr val="bg1"/>
                </a:solidFill>
                <a:latin typeface="Arial" panose="020B0604020202020204" pitchFamily="34" charset="0"/>
              </a:rPr>
              <a:t> </a:t>
            </a:r>
            <a:r>
              <a:rPr lang="cs-CZ" dirty="0">
                <a:solidFill>
                  <a:schemeClr val="bg1"/>
                </a:solidFill>
                <a:latin typeface="Arial" panose="020B0604020202020204" pitchFamily="34" charset="0"/>
              </a:rPr>
              <a:t>(</a:t>
            </a:r>
            <a:r>
              <a:rPr lang="cs-CZ" dirty="0" err="1">
                <a:solidFill>
                  <a:schemeClr val="bg1"/>
                </a:solidFill>
                <a:latin typeface="Arial" panose="020B0604020202020204" pitchFamily="34" charset="0"/>
              </a:rPr>
              <a:t>Kiaras</a:t>
            </a:r>
            <a:r>
              <a:rPr lang="cs-CZ" dirty="0">
                <a:solidFill>
                  <a:schemeClr val="bg1"/>
                </a:solidFill>
                <a:latin typeface="Arial" panose="020B0604020202020204" pitchFamily="34" charset="0"/>
              </a:rPr>
              <a:t> Gharabaghi)</a:t>
            </a:r>
          </a:p>
        </p:txBody>
      </p:sp>
      <p:sp>
        <p:nvSpPr>
          <p:cNvPr id="4" name="Rectangle 3"/>
          <p:cNvSpPr/>
          <p:nvPr/>
        </p:nvSpPr>
        <p:spPr>
          <a:xfrm>
            <a:off x="4572000" y="5157192"/>
            <a:ext cx="4572000" cy="461665"/>
          </a:xfrm>
          <a:prstGeom prst="rect">
            <a:avLst/>
          </a:prstGeom>
        </p:spPr>
        <p:txBody>
          <a:bodyPr wrap="square">
            <a:spAutoFit/>
          </a:bodyPr>
          <a:lstStyle/>
          <a:p>
            <a:r>
              <a:rPr lang="en-GB" sz="1200" dirty="0"/>
              <a:t>Person-Centred Planning In Social Care: JRF Publications</a:t>
            </a:r>
          </a:p>
          <a:p>
            <a:r>
              <a:rPr lang="en-GB" sz="1200" dirty="0"/>
              <a:t>Personalisation Through Person–Centred Planning: </a:t>
            </a:r>
            <a:r>
              <a:rPr lang="en-GB" sz="1200" dirty="0" err="1"/>
              <a:t>DoH</a:t>
            </a:r>
            <a:endParaRPr lang="en-GB" sz="1200" dirty="0"/>
          </a:p>
        </p:txBody>
      </p:sp>
    </p:spTree>
    <p:extLst>
      <p:ext uri="{BB962C8B-B14F-4D97-AF65-F5344CB8AC3E}">
        <p14:creationId xmlns:p14="http://schemas.microsoft.com/office/powerpoint/2010/main" val="232459888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GB" dirty="0"/>
              <a:t>The importance of stability at times of transition</a:t>
            </a:r>
          </a:p>
        </p:txBody>
      </p:sp>
      <p:sp>
        <p:nvSpPr>
          <p:cNvPr id="18435" name="Content Placeholder 2"/>
          <p:cNvSpPr>
            <a:spLocks noGrp="1"/>
          </p:cNvSpPr>
          <p:nvPr>
            <p:ph idx="1"/>
          </p:nvPr>
        </p:nvSpPr>
        <p:spPr/>
        <p:txBody>
          <a:bodyPr/>
          <a:lstStyle/>
          <a:p>
            <a:pPr marL="0" lvl="1">
              <a:buClr>
                <a:srgbClr val="31B6FD"/>
              </a:buClr>
            </a:pPr>
            <a:r>
              <a:rPr lang="en-GB" dirty="0">
                <a:solidFill>
                  <a:schemeClr val="tx1"/>
                </a:solidFill>
              </a:rPr>
              <a:t>Children and young people do not always leave care post 16. Many experience transitions back from temporary care settings at a younger age.</a:t>
            </a:r>
          </a:p>
          <a:p>
            <a:pPr marL="0" lvl="1">
              <a:buClr>
                <a:srgbClr val="31B6FD"/>
              </a:buClr>
            </a:pPr>
            <a:r>
              <a:rPr lang="en-GB" dirty="0">
                <a:solidFill>
                  <a:schemeClr val="tx1"/>
                </a:solidFill>
              </a:rPr>
              <a:t>It is important for these children to experience as little disruption in other key areas of their lives at these times. </a:t>
            </a:r>
          </a:p>
          <a:p>
            <a:pPr marL="0" lvl="1">
              <a:buClr>
                <a:srgbClr val="31B6FD"/>
              </a:buClr>
            </a:pPr>
            <a:r>
              <a:rPr lang="en-GB" dirty="0">
                <a:solidFill>
                  <a:schemeClr val="tx1"/>
                </a:solidFill>
              </a:rPr>
              <a:t>Maintaining consistent school placements, key relationships, access to hobbies, clubs and friends is crucial in maintaining a sense of control and normality to counter the emotional vulnerability many can experience.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GB" dirty="0"/>
              <a:t>Journeys to Adulthood</a:t>
            </a:r>
          </a:p>
        </p:txBody>
      </p:sp>
      <p:sp>
        <p:nvSpPr>
          <p:cNvPr id="24579" name="Content Placeholder 2"/>
          <p:cNvSpPr>
            <a:spLocks noGrp="1"/>
          </p:cNvSpPr>
          <p:nvPr>
            <p:ph idx="1"/>
          </p:nvPr>
        </p:nvSpPr>
        <p:spPr/>
        <p:txBody>
          <a:bodyPr/>
          <a:lstStyle/>
          <a:p>
            <a:pPr marL="0" lvl="1">
              <a:buClr>
                <a:srgbClr val="31B6FD"/>
              </a:buClr>
            </a:pPr>
            <a:r>
              <a:rPr lang="en-GB" dirty="0">
                <a:solidFill>
                  <a:schemeClr val="tx1"/>
                </a:solidFill>
              </a:rPr>
              <a:t>Making the journey to adulthood and independence is a life changing process, not a bureaucratic event and it is crucial that care leavers are not further disadvantaged by having to make abrupt, life changing decisions and transitions at an earlier stage than their peers. </a:t>
            </a:r>
          </a:p>
          <a:p>
            <a:pPr marL="0" lvl="1">
              <a:buClr>
                <a:srgbClr val="31B6FD"/>
              </a:buClr>
            </a:pPr>
            <a:r>
              <a:rPr lang="en-GB" dirty="0">
                <a:solidFill>
                  <a:schemeClr val="tx1"/>
                </a:solidFill>
              </a:rPr>
              <a:t>We know that young people who stay for longer in positive care placements, benefitting from the stability and security that this offers, and leaving later, enjoy better outcomes in terms of education, employment and health. </a:t>
            </a:r>
          </a:p>
          <a:p>
            <a:pPr marL="0" lvl="1">
              <a:buClr>
                <a:srgbClr val="31B6FD"/>
              </a:buClr>
            </a:pPr>
            <a:r>
              <a:rPr lang="en-GB" dirty="0">
                <a:solidFill>
                  <a:schemeClr val="tx1"/>
                </a:solidFill>
              </a:rPr>
              <a:t>As Corporate Parents it is our role to ensure that looked after young people and care leavers are given the very best life chances and  opportunities as we would our own children through continuous on-going support </a:t>
            </a:r>
          </a:p>
          <a:p>
            <a:pPr marL="0" lvl="1">
              <a:buClr>
                <a:srgbClr val="31B6FD"/>
              </a:buClr>
            </a:pPr>
            <a:endParaRPr lang="en-GB" dirty="0">
              <a:solidFill>
                <a:schemeClr val="tx1"/>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GB" dirty="0"/>
              <a:t>A Sense of Belonging…</a:t>
            </a:r>
          </a:p>
        </p:txBody>
      </p:sp>
      <p:sp>
        <p:nvSpPr>
          <p:cNvPr id="25603" name="Content Placeholder 2"/>
          <p:cNvSpPr>
            <a:spLocks noGrp="1"/>
          </p:cNvSpPr>
          <p:nvPr>
            <p:ph idx="1"/>
          </p:nvPr>
        </p:nvSpPr>
        <p:spPr/>
        <p:txBody>
          <a:bodyPr/>
          <a:lstStyle/>
          <a:p>
            <a:pPr marL="0" lvl="1">
              <a:buClr>
                <a:srgbClr val="31B6FD"/>
              </a:buClr>
            </a:pPr>
            <a:r>
              <a:rPr lang="en-GB" sz="1400" dirty="0">
                <a:solidFill>
                  <a:schemeClr val="tx1"/>
                </a:solidFill>
              </a:rPr>
              <a:t>School connectedness is, after family, the next most powerful protective factor in young peoples lives</a:t>
            </a:r>
          </a:p>
          <a:p>
            <a:pPr marL="0" lvl="1">
              <a:buClr>
                <a:srgbClr val="31B6FD"/>
              </a:buClr>
            </a:pPr>
            <a:r>
              <a:rPr lang="en-GB" sz="1400" dirty="0">
                <a:solidFill>
                  <a:schemeClr val="tx1"/>
                </a:solidFill>
              </a:rPr>
              <a:t>Regardless of academic ability or attainment, it is the sense of “belonging” that helps develop emotional resilience. </a:t>
            </a:r>
          </a:p>
          <a:p>
            <a:pPr marL="0" lvl="1">
              <a:buClr>
                <a:srgbClr val="31B6FD"/>
              </a:buClr>
            </a:pPr>
            <a:r>
              <a:rPr lang="en-GB" sz="1400" dirty="0">
                <a:solidFill>
                  <a:schemeClr val="tx1"/>
                </a:solidFill>
              </a:rPr>
              <a:t>Relationships count: Behind most successful young people there is someone who ‘goes the extra mile’ and has ‘made the difference’ –  often ‘in spite of’ the system.</a:t>
            </a:r>
          </a:p>
          <a:p>
            <a:pPr marL="0" lvl="1">
              <a:buClr>
                <a:srgbClr val="31B6FD"/>
              </a:buClr>
            </a:pPr>
            <a:r>
              <a:rPr lang="en-GB" sz="1400" dirty="0">
                <a:solidFill>
                  <a:schemeClr val="tx1"/>
                </a:solidFill>
              </a:rPr>
              <a:t>Young people need to be allowed to form attachments and develop good relationships to succeed. </a:t>
            </a:r>
          </a:p>
          <a:p>
            <a:pPr marL="0" lvl="1">
              <a:buClr>
                <a:srgbClr val="31B6FD"/>
              </a:buClr>
            </a:pPr>
            <a:r>
              <a:rPr lang="en-GB" sz="1400" dirty="0" smtClean="0">
                <a:solidFill>
                  <a:schemeClr val="tx1"/>
                </a:solidFill>
              </a:rPr>
              <a:t>Blum </a:t>
            </a:r>
            <a:r>
              <a:rPr lang="en-GB" sz="1400" dirty="0">
                <a:solidFill>
                  <a:schemeClr val="tx1"/>
                </a:solidFill>
              </a:rPr>
              <a:t>R &amp; Rinehart P </a:t>
            </a:r>
          </a:p>
          <a:p>
            <a:pPr marL="0" lvl="1">
              <a:buClr>
                <a:srgbClr val="31B6FD"/>
              </a:buClr>
            </a:pPr>
            <a:r>
              <a:rPr lang="en-GB" sz="1400" dirty="0">
                <a:solidFill>
                  <a:schemeClr val="tx1"/>
                </a:solidFill>
              </a:rPr>
              <a:t>Reducing The Risk: Connections That Make A Difference In The Lives Of Youth </a:t>
            </a:r>
          </a:p>
          <a:p>
            <a:pPr marL="0" lvl="1">
              <a:buClr>
                <a:srgbClr val="31B6FD"/>
              </a:buClr>
            </a:pPr>
            <a:r>
              <a:rPr lang="en-GB" sz="1400" dirty="0">
                <a:solidFill>
                  <a:schemeClr val="tx1"/>
                </a:solidFill>
              </a:rPr>
              <a:t>(University of Minnesota 1997)</a:t>
            </a:r>
          </a:p>
          <a:p>
            <a:pPr marL="0" lvl="1">
              <a:buClr>
                <a:srgbClr val="31B6FD"/>
              </a:buClr>
            </a:pPr>
            <a:r>
              <a:rPr lang="en-GB" sz="1400" dirty="0">
                <a:solidFill>
                  <a:schemeClr val="tx1"/>
                </a:solidFill>
              </a:rPr>
              <a:t>Mike Stein Resilience &amp; Young People Leaving Care: JRF </a:t>
            </a:r>
            <a:r>
              <a:rPr lang="en-GB" sz="1400" dirty="0" smtClean="0">
                <a:solidFill>
                  <a:schemeClr val="tx1"/>
                </a:solidFill>
              </a:rPr>
              <a:t>2010</a:t>
            </a:r>
            <a:endParaRPr lang="en-GB" sz="1400" dirty="0">
              <a:solidFill>
                <a:schemeClr val="tx1"/>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858680" y="1684374"/>
            <a:ext cx="4285319" cy="3489251"/>
          </a:xfrm>
          <a:prstGeom prst="rect">
            <a:avLst/>
          </a:prstGeom>
        </p:spPr>
        <p:txBody>
          <a:bodyPr/>
          <a:lst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US" sz="1800" dirty="0" smtClean="0">
              <a:solidFill>
                <a:srgbClr val="333399"/>
              </a:solidFill>
            </a:endParaRPr>
          </a:p>
        </p:txBody>
      </p:sp>
      <p:sp>
        <p:nvSpPr>
          <p:cNvPr id="2" name="Title 1"/>
          <p:cNvSpPr>
            <a:spLocks noGrp="1"/>
          </p:cNvSpPr>
          <p:nvPr>
            <p:ph type="title"/>
          </p:nvPr>
        </p:nvSpPr>
        <p:spPr/>
        <p:txBody>
          <a:bodyPr/>
          <a:lstStyle/>
          <a:p>
            <a:r>
              <a:rPr lang="en-GB" dirty="0"/>
              <a:t>Scottish Care Leavers </a:t>
            </a:r>
            <a:r>
              <a:rPr lang="en-GB" dirty="0" smtClean="0"/>
              <a:t>Covenant </a:t>
            </a:r>
            <a:r>
              <a:rPr lang="en-GB" dirty="0"/>
              <a:t>(2015</a:t>
            </a:r>
            <a:r>
              <a:rPr lang="en-GB" dirty="0" smtClean="0"/>
              <a:t>)</a:t>
            </a:r>
            <a:endParaRPr lang="en-GB" dirty="0"/>
          </a:p>
        </p:txBody>
      </p:sp>
      <p:sp>
        <p:nvSpPr>
          <p:cNvPr id="8" name="Content Placeholder 7"/>
          <p:cNvSpPr>
            <a:spLocks noGrp="1"/>
          </p:cNvSpPr>
          <p:nvPr>
            <p:ph sz="half" idx="1"/>
          </p:nvPr>
        </p:nvSpPr>
        <p:spPr>
          <a:xfrm>
            <a:off x="457200" y="1600201"/>
            <a:ext cx="4978896" cy="3917032"/>
          </a:xfrm>
        </p:spPr>
        <p:txBody>
          <a:bodyPr/>
          <a:lstStyle/>
          <a:p>
            <a:pPr marL="0" lvl="1" indent="0">
              <a:lnSpc>
                <a:spcPct val="114000"/>
              </a:lnSpc>
              <a:spcBef>
                <a:spcPts val="600"/>
              </a:spcBef>
              <a:spcAft>
                <a:spcPts val="600"/>
              </a:spcAft>
              <a:buClr>
                <a:srgbClr val="31B6FD"/>
              </a:buClr>
              <a:buNone/>
            </a:pPr>
            <a:r>
              <a:rPr lang="en-GB" sz="20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t>A Promise to Act</a:t>
            </a:r>
          </a:p>
          <a:p>
            <a:pPr marL="0" lvl="1" indent="0">
              <a:lnSpc>
                <a:spcPct val="114000"/>
              </a:lnSpc>
              <a:spcBef>
                <a:spcPts val="600"/>
              </a:spcBef>
              <a:spcAft>
                <a:spcPts val="600"/>
              </a:spcAft>
              <a:buClr>
                <a:srgbClr val="31B6FD"/>
              </a:buClr>
              <a:buNone/>
            </a:pPr>
            <a:r>
              <a:rPr lang="en-GB" sz="16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Actively </a:t>
            </a:r>
            <a:r>
              <a:rPr lang="en-GB" sz="1600" dirty="0">
                <a:solidFill>
                  <a:schemeClr val="tx1"/>
                </a:solidFill>
                <a:latin typeface="Verdana" panose="020B0604030504040204" pitchFamily="34" charset="0"/>
                <a:ea typeface="Verdana" panose="020B0604030504040204" pitchFamily="34" charset="0"/>
                <a:cs typeface="Verdana" panose="020B0604030504040204" pitchFamily="34" charset="0"/>
              </a:rPr>
              <a:t>endorse the Scottish Care Leavers Covenant and commit to uphold and promote its principles, within and across their remits and responsibilities and; </a:t>
            </a:r>
          </a:p>
          <a:p>
            <a:pPr marL="0" lvl="1" indent="0">
              <a:lnSpc>
                <a:spcPct val="114000"/>
              </a:lnSpc>
              <a:spcBef>
                <a:spcPts val="600"/>
              </a:spcBef>
              <a:spcAft>
                <a:spcPts val="600"/>
              </a:spcAft>
              <a:buClr>
                <a:srgbClr val="31B6FD"/>
              </a:buClr>
              <a:buNone/>
            </a:pPr>
            <a:r>
              <a:rPr lang="en-GB" sz="1600" dirty="0">
                <a:solidFill>
                  <a:schemeClr val="tx1"/>
                </a:solidFill>
                <a:latin typeface="Verdana" panose="020B0604030504040204" pitchFamily="34" charset="0"/>
                <a:ea typeface="Verdana" panose="020B0604030504040204" pitchFamily="34" charset="0"/>
                <a:cs typeface="Verdana" panose="020B0604030504040204" pitchFamily="34" charset="0"/>
              </a:rPr>
              <a:t>Take specific relevant action to fully support and implement the Agenda for Change in order to close the gap and make real our ambitions and aspirations for care </a:t>
            </a:r>
            <a:r>
              <a:rPr lang="en-GB" sz="16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leavers</a:t>
            </a:r>
            <a:endParaRPr lang="en-GB" sz="1600"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pic>
        <p:nvPicPr>
          <p:cNvPr id="7" name="Picture 6" descr="Scottish Care Leavers Covenant.pdf"/>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09024" y="1600200"/>
            <a:ext cx="3188792" cy="3762783"/>
          </a:xfrm>
          <a:prstGeom prst="rect">
            <a:avLst/>
          </a:prstGeom>
        </p:spPr>
      </p:pic>
    </p:spTree>
    <p:extLst>
      <p:ext uri="{BB962C8B-B14F-4D97-AF65-F5344CB8AC3E}">
        <p14:creationId xmlns:p14="http://schemas.microsoft.com/office/powerpoint/2010/main" val="2910919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Guiding Principles</a:t>
            </a:r>
            <a:endParaRPr lang="en-US" dirty="0"/>
          </a:p>
        </p:txBody>
      </p:sp>
      <p:sp>
        <p:nvSpPr>
          <p:cNvPr id="3" name="Content Placeholder 2"/>
          <p:cNvSpPr>
            <a:spLocks noGrp="1"/>
          </p:cNvSpPr>
          <p:nvPr>
            <p:ph idx="1"/>
          </p:nvPr>
        </p:nvSpPr>
        <p:spPr/>
        <p:txBody>
          <a:bodyPr/>
          <a:lstStyle/>
          <a:p>
            <a:pPr marL="0" lvl="1">
              <a:buClr>
                <a:srgbClr val="31B6FD"/>
              </a:buClr>
            </a:pPr>
            <a:r>
              <a:rPr lang="en-GB" sz="1400" dirty="0">
                <a:solidFill>
                  <a:schemeClr val="tx1"/>
                </a:solidFill>
              </a:rPr>
              <a:t>Care-proofing of policy: Corporate parents recognise the vulnerability of care leavers as young adults, with explicit reference to, and prioritisation of them as a ‘protected group’ in policy documents.  </a:t>
            </a:r>
          </a:p>
          <a:p>
            <a:pPr marL="0" lvl="1">
              <a:buClr>
                <a:srgbClr val="31B6FD"/>
              </a:buClr>
            </a:pPr>
            <a:r>
              <a:rPr lang="en-GB" sz="1400" dirty="0">
                <a:solidFill>
                  <a:schemeClr val="tx1"/>
                </a:solidFill>
              </a:rPr>
              <a:t>Assumption of entitlement: A default position where care leavers are entitled to services, support and opportunities, up to their 26th birthday. Where discretion exists in definitions of vulnerability or in giving priority access, these are exercised in favour of care leavers.</a:t>
            </a:r>
          </a:p>
          <a:p>
            <a:pPr marL="0" lvl="1">
              <a:buClr>
                <a:srgbClr val="31B6FD"/>
              </a:buClr>
            </a:pPr>
            <a:r>
              <a:rPr lang="en-GB" sz="1400" dirty="0">
                <a:solidFill>
                  <a:schemeClr val="tx1"/>
                </a:solidFill>
              </a:rPr>
              <a:t>Staying Put and Continuing Care: The full and meaningful implementation of Continuing Care where looked after young people and care leavers are actively encouraged, enabled and empowered to ‘stay put’ in positive care settings until they are ready to move on. </a:t>
            </a:r>
          </a:p>
          <a:p>
            <a:pPr marL="0" lvl="1">
              <a:buClr>
                <a:srgbClr val="31B6FD"/>
              </a:buClr>
            </a:pPr>
            <a:r>
              <a:rPr lang="en-GB" sz="1400" dirty="0">
                <a:solidFill>
                  <a:schemeClr val="tx1"/>
                </a:solidFill>
              </a:rPr>
              <a:t>Relationship-based practice: All good practice is based on good relationships, based on understanding, empathy, respect, and ‘</a:t>
            </a:r>
            <a:r>
              <a:rPr lang="en-GB" sz="1400" dirty="0" err="1">
                <a:solidFill>
                  <a:schemeClr val="tx1"/>
                </a:solidFill>
              </a:rPr>
              <a:t>stickability</a:t>
            </a:r>
            <a:r>
              <a:rPr lang="en-GB" sz="1400" dirty="0">
                <a:solidFill>
                  <a:schemeClr val="tx1"/>
                </a:solidFill>
              </a:rPr>
              <a:t>’.  </a:t>
            </a:r>
            <a:r>
              <a:rPr lang="en-GB" sz="1400" dirty="0">
                <a:solidFill>
                  <a:schemeClr val="tx1"/>
                </a:solidFill>
              </a:rPr>
              <a:t>Young people are supported to maintain positive relationships and attachments with previous carers and professionals throughout their care experience and beyond. </a:t>
            </a:r>
          </a:p>
        </p:txBody>
      </p:sp>
      <p:sp>
        <p:nvSpPr>
          <p:cNvPr id="7" name="Rectangle 6"/>
          <p:cNvSpPr/>
          <p:nvPr/>
        </p:nvSpPr>
        <p:spPr>
          <a:xfrm>
            <a:off x="252000" y="5760000"/>
            <a:ext cx="4685963" cy="784830"/>
          </a:xfrm>
          <a:prstGeom prst="rect">
            <a:avLst/>
          </a:prstGeom>
        </p:spPr>
        <p:txBody>
          <a:bodyPr wrap="none">
            <a:spAutoFit/>
          </a:bodyPr>
          <a:lstStyle/>
          <a:p>
            <a:pPr marL="0" lvl="1">
              <a:spcBef>
                <a:spcPct val="50000"/>
              </a:spcBef>
              <a:defRPr/>
            </a:pPr>
            <a:r>
              <a:rPr lang="en-GB" dirty="0">
                <a:solidFill>
                  <a:schemeClr val="bg1"/>
                </a:solidFill>
                <a:latin typeface="Arial" panose="020B0604020202020204" pitchFamily="34" charset="0"/>
                <a:hlinkClick r:id="rId3"/>
              </a:rPr>
              <a:t>http://www.scottishcareleaverscovenant.org</a:t>
            </a:r>
            <a:r>
              <a:rPr lang="en-GB" dirty="0">
                <a:solidFill>
                  <a:schemeClr val="bg1"/>
                </a:solidFill>
                <a:latin typeface="Arial" panose="020B0604020202020204" pitchFamily="34" charset="0"/>
                <a:hlinkClick r:id="rId3"/>
              </a:rPr>
              <a:t>/</a:t>
            </a:r>
            <a:endParaRPr lang="en-GB" dirty="0">
              <a:solidFill>
                <a:schemeClr val="bg1"/>
              </a:solidFill>
              <a:latin typeface="Arial" panose="020B0604020202020204" pitchFamily="34" charset="0"/>
            </a:endParaRPr>
          </a:p>
          <a:p>
            <a:pPr marL="0" lvl="1">
              <a:spcBef>
                <a:spcPct val="50000"/>
              </a:spcBef>
              <a:defRPr/>
            </a:pPr>
            <a:endParaRPr lang="en-GB" dirty="0">
              <a:solidFill>
                <a:schemeClr val="bg1"/>
              </a:solidFill>
              <a:latin typeface="Arial" panose="020B0604020202020204" pitchFamily="34" charset="0"/>
            </a:endParaRPr>
          </a:p>
        </p:txBody>
      </p:sp>
    </p:spTree>
    <p:extLst>
      <p:ext uri="{BB962C8B-B14F-4D97-AF65-F5344CB8AC3E}">
        <p14:creationId xmlns:p14="http://schemas.microsoft.com/office/powerpoint/2010/main" val="250085240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475656" y="1844824"/>
            <a:ext cx="432048" cy="220860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p:nvSpPr>
        <p:spPr>
          <a:xfrm>
            <a:off x="2729448" y="1819104"/>
            <a:ext cx="618416" cy="220860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a:off x="3937339" y="1869216"/>
            <a:ext cx="618416" cy="220860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p:cNvSpPr/>
          <p:nvPr/>
        </p:nvSpPr>
        <p:spPr>
          <a:xfrm>
            <a:off x="5283835" y="1844823"/>
            <a:ext cx="618416" cy="220860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p:cNvSpPr/>
          <p:nvPr/>
        </p:nvSpPr>
        <p:spPr>
          <a:xfrm>
            <a:off x="6491726" y="1700808"/>
            <a:ext cx="618416" cy="25202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12"/>
          <p:cNvSpPr/>
          <p:nvPr/>
        </p:nvSpPr>
        <p:spPr>
          <a:xfrm>
            <a:off x="7564414" y="1688987"/>
            <a:ext cx="618416" cy="25202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Slide Number Placeholder 1"/>
          <p:cNvSpPr>
            <a:spLocks noGrp="1"/>
          </p:cNvSpPr>
          <p:nvPr>
            <p:ph type="sldNum" sz="quarter" idx="12"/>
          </p:nvPr>
        </p:nvSpPr>
        <p:spPr/>
        <p:txBody>
          <a:bodyPr/>
          <a:lstStyle/>
          <a:p>
            <a:fld id="{2C6B0FAD-5E08-4363-8F2F-2E6A6BE495C9}" type="slidenum">
              <a:rPr lang="en-GB" smtClean="0"/>
              <a:pPr/>
              <a:t>27</a:t>
            </a:fld>
            <a:endParaRPr lang="en-GB" dirty="0"/>
          </a:p>
        </p:txBody>
      </p:sp>
      <p:pic>
        <p:nvPicPr>
          <p:cNvPr id="1082" name="Picture 58"/>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52000" y="150867"/>
            <a:ext cx="8661574" cy="547260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8" name="Rectangle 7"/>
          <p:cNvSpPr/>
          <p:nvPr/>
        </p:nvSpPr>
        <p:spPr>
          <a:xfrm>
            <a:off x="252000" y="5760000"/>
            <a:ext cx="4685963" cy="784830"/>
          </a:xfrm>
          <a:prstGeom prst="rect">
            <a:avLst/>
          </a:prstGeom>
        </p:spPr>
        <p:txBody>
          <a:bodyPr wrap="none">
            <a:spAutoFit/>
          </a:bodyPr>
          <a:lstStyle/>
          <a:p>
            <a:pPr marL="0" lvl="1">
              <a:spcBef>
                <a:spcPct val="50000"/>
              </a:spcBef>
              <a:defRPr/>
            </a:pPr>
            <a:r>
              <a:rPr lang="en-GB" dirty="0">
                <a:solidFill>
                  <a:schemeClr val="bg1"/>
                </a:solidFill>
                <a:latin typeface="Arial" panose="020B0604020202020204" pitchFamily="34" charset="0"/>
                <a:hlinkClick r:id="rId4"/>
              </a:rPr>
              <a:t>http://www.scottishcareleaverscovenant.org</a:t>
            </a:r>
            <a:r>
              <a:rPr lang="en-GB" dirty="0">
                <a:solidFill>
                  <a:schemeClr val="bg1"/>
                </a:solidFill>
                <a:latin typeface="Arial" panose="020B0604020202020204" pitchFamily="34" charset="0"/>
                <a:hlinkClick r:id="rId4"/>
              </a:rPr>
              <a:t>/</a:t>
            </a:r>
            <a:endParaRPr lang="en-GB" dirty="0">
              <a:solidFill>
                <a:schemeClr val="bg1"/>
              </a:solidFill>
              <a:latin typeface="Arial" panose="020B0604020202020204" pitchFamily="34" charset="0"/>
            </a:endParaRPr>
          </a:p>
          <a:p>
            <a:pPr marL="0" lvl="1">
              <a:spcBef>
                <a:spcPct val="50000"/>
              </a:spcBef>
              <a:defRPr/>
            </a:pPr>
            <a:endParaRPr lang="en-GB" dirty="0">
              <a:solidFill>
                <a:schemeClr val="bg1"/>
              </a:solidFill>
              <a:latin typeface="Arial" panose="020B0604020202020204" pitchFamily="34" charset="0"/>
            </a:endParaRPr>
          </a:p>
        </p:txBody>
      </p:sp>
      <p:pic>
        <p:nvPicPr>
          <p:cNvPr id="5" name="Content Placeholder 4" descr="Heart on Blue.jpg"/>
          <p:cNvPicPr>
            <a:picLocks noChangeAspect="1"/>
          </p:cNvPicPr>
          <p:nvPr/>
        </p:nvPicPr>
        <p:blipFill>
          <a:blip r:embed="rId5" cstate="print">
            <a:extLst>
              <a:ext uri="{28A0092B-C50C-407E-A947-70E740481C1C}">
                <a14:useLocalDpi xmlns:a14="http://schemas.microsoft.com/office/drawing/2010/main" val="0"/>
              </a:ext>
            </a:extLst>
          </a:blip>
          <a:srcRect t="11104" b="11104"/>
          <a:stretch>
            <a:fillRect/>
          </a:stretch>
        </p:blipFill>
        <p:spPr bwMode="auto">
          <a:xfrm>
            <a:off x="7380312" y="5888038"/>
            <a:ext cx="1763688" cy="969961"/>
          </a:xfrm>
          <a:prstGeom prst="rect">
            <a:avLst/>
          </a:prstGeom>
          <a:noFill/>
          <a:ln w="9525">
            <a:noFill/>
            <a:miter lim="800000"/>
            <a:headEnd/>
            <a:tailEnd/>
          </a:ln>
        </p:spPr>
      </p:pic>
    </p:spTree>
    <p:extLst>
      <p:ext uri="{BB962C8B-B14F-4D97-AF65-F5344CB8AC3E}">
        <p14:creationId xmlns:p14="http://schemas.microsoft.com/office/powerpoint/2010/main" val="409231557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GB" sz="3600" dirty="0" smtClean="0"/>
              <a:t>Guidance for local authorities  on leaving care</a:t>
            </a:r>
          </a:p>
        </p:txBody>
      </p:sp>
      <p:sp>
        <p:nvSpPr>
          <p:cNvPr id="17411" name="Rectangle 3"/>
          <p:cNvSpPr>
            <a:spLocks noGrp="1" noChangeArrowheads="1"/>
          </p:cNvSpPr>
          <p:nvPr>
            <p:ph idx="1"/>
          </p:nvPr>
        </p:nvSpPr>
        <p:spPr/>
        <p:txBody>
          <a:bodyPr/>
          <a:lstStyle/>
          <a:p>
            <a:pPr marL="0" lvl="1">
              <a:buClr>
                <a:srgbClr val="31B6FD"/>
              </a:buClr>
            </a:pPr>
            <a:r>
              <a:rPr lang="en-GB" dirty="0">
                <a:solidFill>
                  <a:schemeClr val="tx1"/>
                </a:solidFill>
              </a:rPr>
              <a:t>Social work departments and education departments should work together to ensure that young people who are looked after achieve their maximum potential within the education system. Young people moving to adulthood are often hampered by lack of formal academic qualifications. Good links between social workers and designated teachers will allow young people's progress to be monitored and encouraged.</a:t>
            </a:r>
          </a:p>
          <a:p>
            <a:pPr marL="0" lvl="1">
              <a:buClr>
                <a:srgbClr val="31B6FD"/>
              </a:buClr>
            </a:pPr>
            <a:r>
              <a:rPr lang="en-GB" dirty="0">
                <a:solidFill>
                  <a:schemeClr val="tx1"/>
                </a:solidFill>
              </a:rPr>
              <a:t>Continuing </a:t>
            </a:r>
            <a:r>
              <a:rPr lang="en-GB" dirty="0">
                <a:solidFill>
                  <a:schemeClr val="tx1"/>
                </a:solidFill>
              </a:rPr>
              <a:t>education, training and employment can help young people establish themselves as successful and independent adults. Local authorities should work closely with Careers Scotland who can assist young people in making choices for education and training. </a:t>
            </a:r>
          </a:p>
        </p:txBody>
      </p:sp>
      <p:sp>
        <p:nvSpPr>
          <p:cNvPr id="17412" name="Text Box 4"/>
          <p:cNvSpPr txBox="1">
            <a:spLocks noChangeArrowheads="1"/>
          </p:cNvSpPr>
          <p:nvPr/>
        </p:nvSpPr>
        <p:spPr bwMode="auto">
          <a:xfrm>
            <a:off x="252000" y="5760000"/>
            <a:ext cx="6265863" cy="915988"/>
          </a:xfrm>
          <a:prstGeom prst="rect">
            <a:avLst/>
          </a:prstGeom>
          <a:noFill/>
          <a:ln w="9525">
            <a:noFill/>
            <a:miter lim="800000"/>
            <a:headEnd/>
            <a:tailEnd/>
          </a:ln>
        </p:spPr>
        <p:txBody>
          <a:bodyPr>
            <a:spAutoFit/>
          </a:bodyPr>
          <a:lstStyle/>
          <a:p>
            <a:pPr marL="0" lvl="1">
              <a:spcBef>
                <a:spcPct val="50000"/>
              </a:spcBef>
              <a:defRPr/>
            </a:pPr>
            <a:r>
              <a:rPr lang="en-GB" dirty="0">
                <a:solidFill>
                  <a:schemeClr val="bg1"/>
                </a:solidFill>
                <a:latin typeface="Arial" panose="020B0604020202020204" pitchFamily="34" charset="0"/>
              </a:rPr>
              <a:t>Regulations and Guidance on Services for Young People Ceasing to be Looked After by Local Authorities Scottish Government 2004</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GB" dirty="0"/>
              <a:t>Promoting a culture change</a:t>
            </a:r>
          </a:p>
        </p:txBody>
      </p:sp>
      <p:sp>
        <p:nvSpPr>
          <p:cNvPr id="26627" name="Content Placeholder 2"/>
          <p:cNvSpPr>
            <a:spLocks noGrp="1"/>
          </p:cNvSpPr>
          <p:nvPr>
            <p:ph idx="1"/>
          </p:nvPr>
        </p:nvSpPr>
        <p:spPr/>
        <p:txBody>
          <a:bodyPr/>
          <a:lstStyle/>
          <a:p>
            <a:pPr marL="0" lvl="1">
              <a:buClr>
                <a:srgbClr val="31B6FD"/>
              </a:buClr>
            </a:pPr>
            <a:r>
              <a:rPr lang="en-GB" dirty="0">
                <a:solidFill>
                  <a:schemeClr val="tx1"/>
                </a:solidFill>
              </a:rPr>
              <a:t>We need to raise the age at which young people leave care  by challenging unrealistic expectations and encouraging, supporting and enabling young people to remain in positive care placements until they are able and ready to move on.</a:t>
            </a:r>
          </a:p>
          <a:p>
            <a:pPr marL="0" lvl="1">
              <a:buClr>
                <a:srgbClr val="31B6FD"/>
              </a:buClr>
            </a:pPr>
            <a:r>
              <a:rPr lang="en-GB" dirty="0">
                <a:solidFill>
                  <a:schemeClr val="tx1"/>
                </a:solidFill>
              </a:rPr>
              <a:t>We need to extend the transitional timescale for moving on – avoid cliff edge transitions/point-of-no-return scenarios. Most of us leave home on a graduated basis over several years. </a:t>
            </a:r>
          </a:p>
          <a:p>
            <a:pPr marL="0" lvl="1">
              <a:buClr>
                <a:srgbClr val="31B6FD"/>
              </a:buClr>
            </a:pPr>
            <a:r>
              <a:rPr lang="en-GB" dirty="0">
                <a:solidFill>
                  <a:schemeClr val="tx1"/>
                </a:solidFill>
              </a:rPr>
              <a:t>Care leavers should have the same opportunities of “returning “home” to care settings” when things don’t work out first time around</a:t>
            </a:r>
          </a:p>
          <a:p>
            <a:pPr marL="0" lvl="1">
              <a:buClr>
                <a:srgbClr val="31B6FD"/>
              </a:buClr>
            </a:pPr>
            <a:endParaRPr lang="en-GB" dirty="0">
              <a:solidFill>
                <a:schemeClr val="tx1"/>
              </a:solidFill>
            </a:endParaRPr>
          </a:p>
          <a:p>
            <a:pPr marL="0" lvl="1">
              <a:buClr>
                <a:srgbClr val="31B6FD"/>
              </a:buClr>
            </a:pPr>
            <a:r>
              <a:rPr lang="en-GB" dirty="0">
                <a:solidFill>
                  <a:schemeClr val="tx1"/>
                </a:solidFill>
              </a:rPr>
              <a:t>If this was your child or young person</a:t>
            </a:r>
            <a:r>
              <a:rPr lang="en-GB" dirty="0">
                <a:solidFill>
                  <a:schemeClr val="tx1"/>
                </a:solidFill>
              </a:rPr>
              <a:t>, what </a:t>
            </a:r>
            <a:r>
              <a:rPr lang="en-GB" dirty="0">
                <a:solidFill>
                  <a:schemeClr val="tx1"/>
                </a:solidFill>
              </a:rPr>
              <a:t>would you do?</a:t>
            </a:r>
          </a:p>
          <a:p>
            <a:pPr marL="0" lvl="1">
              <a:buClr>
                <a:srgbClr val="31B6FD"/>
              </a:buClr>
            </a:pPr>
            <a:endParaRPr lang="en-GB"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t>Leaving home &amp; </a:t>
            </a:r>
            <a:r>
              <a:rPr lang="en-GB" dirty="0" smtClean="0"/>
              <a:t>leaving </a:t>
            </a:r>
            <a:r>
              <a:rPr lang="en-GB" dirty="0"/>
              <a:t>care in </a:t>
            </a:r>
            <a:r>
              <a:rPr lang="en-GB" dirty="0" smtClean="0"/>
              <a:t>Scotland</a:t>
            </a:r>
            <a:endParaRPr lang="en-GB" dirty="0"/>
          </a:p>
        </p:txBody>
      </p:sp>
      <p:sp>
        <p:nvSpPr>
          <p:cNvPr id="6" name="Rectangle 5"/>
          <p:cNvSpPr/>
          <p:nvPr/>
        </p:nvSpPr>
        <p:spPr>
          <a:xfrm>
            <a:off x="457200" y="3153657"/>
            <a:ext cx="8136904" cy="369332"/>
          </a:xfrm>
          <a:prstGeom prst="rect">
            <a:avLst/>
          </a:prstGeom>
        </p:spPr>
        <p:txBody>
          <a:bodyPr wrap="square">
            <a:spAutoFit/>
          </a:bodyPr>
          <a:lstStyle/>
          <a:p>
            <a:pPr>
              <a:defRPr/>
            </a:pPr>
            <a:r>
              <a:rPr lang="en-GB" sz="1600" dirty="0"/>
              <a:t>There has been a </a:t>
            </a:r>
            <a:r>
              <a:rPr lang="en-GB"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Verdana" panose="020B0604030504040204" pitchFamily="34" charset="0"/>
                <a:ea typeface="Verdana" panose="020B0604030504040204" pitchFamily="34" charset="0"/>
                <a:cs typeface="Verdana" panose="020B0604030504040204" pitchFamily="34" charset="0"/>
              </a:rPr>
              <a:t>20% </a:t>
            </a:r>
            <a:r>
              <a:rPr lang="en-GB" sz="1600" dirty="0"/>
              <a:t>increase in </a:t>
            </a:r>
            <a:r>
              <a:rPr lang="en-GB"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Verdana" panose="020B0604030504040204" pitchFamily="34" charset="0"/>
                <a:ea typeface="Verdana" panose="020B0604030504040204" pitchFamily="34" charset="0"/>
                <a:cs typeface="Verdana" panose="020B0604030504040204" pitchFamily="34" charset="0"/>
              </a:rPr>
              <a:t>20-34</a:t>
            </a:r>
            <a:r>
              <a:rPr lang="en-GB" sz="1600" dirty="0"/>
              <a:t> year olds living with parents since </a:t>
            </a:r>
            <a:r>
              <a:rPr lang="en-GB" sz="1600" dirty="0" smtClean="0"/>
              <a:t>1997.</a:t>
            </a:r>
          </a:p>
        </p:txBody>
      </p:sp>
      <p:sp>
        <p:nvSpPr>
          <p:cNvPr id="7" name="Rectangle 6"/>
          <p:cNvSpPr/>
          <p:nvPr/>
        </p:nvSpPr>
        <p:spPr>
          <a:xfrm>
            <a:off x="252000" y="5760000"/>
            <a:ext cx="3390672" cy="369332"/>
          </a:xfrm>
          <a:prstGeom prst="rect">
            <a:avLst/>
          </a:prstGeom>
        </p:spPr>
        <p:txBody>
          <a:bodyPr wrap="none">
            <a:spAutoFit/>
          </a:bodyPr>
          <a:lstStyle/>
          <a:p>
            <a:pPr marL="0" lvl="1">
              <a:spcBef>
                <a:spcPct val="50000"/>
              </a:spcBef>
              <a:defRPr/>
            </a:pPr>
            <a:r>
              <a:rPr lang="en-GB" dirty="0">
                <a:solidFill>
                  <a:schemeClr val="bg1"/>
                </a:solidFill>
                <a:latin typeface="Arial" panose="020B0604020202020204" pitchFamily="34" charset="0"/>
              </a:rPr>
              <a:t>Scottish Government Statistics </a:t>
            </a:r>
          </a:p>
        </p:txBody>
      </p:sp>
      <p:graphicFrame>
        <p:nvGraphicFramePr>
          <p:cNvPr id="11" name="Table 10"/>
          <p:cNvGraphicFramePr>
            <a:graphicFrameLocks noGrp="1"/>
          </p:cNvGraphicFramePr>
          <p:nvPr>
            <p:extLst>
              <p:ext uri="{D42A27DB-BD31-4B8C-83A1-F6EECF244321}">
                <p14:modId xmlns:p14="http://schemas.microsoft.com/office/powerpoint/2010/main" val="2938745002"/>
              </p:ext>
            </p:extLst>
          </p:nvPr>
        </p:nvGraphicFramePr>
        <p:xfrm>
          <a:off x="457200" y="1973497"/>
          <a:ext cx="8229600" cy="579120"/>
        </p:xfrm>
        <a:graphic>
          <a:graphicData uri="http://schemas.openxmlformats.org/drawingml/2006/table">
            <a:tbl>
              <a:tblPr firstRow="1" bandRow="1">
                <a:tableStyleId>{0505E3EF-67EA-436B-97B2-0124C06EBD24}</a:tableStyleId>
              </a:tblPr>
              <a:tblGrid>
                <a:gridCol w="1090464">
                  <a:extLst>
                    <a:ext uri="{9D8B030D-6E8A-4147-A177-3AD203B41FA5}">
                      <a16:colId xmlns:a16="http://schemas.microsoft.com/office/drawing/2014/main" val="378051925"/>
                    </a:ext>
                  </a:extLst>
                </a:gridCol>
                <a:gridCol w="3126619">
                  <a:extLst>
                    <a:ext uri="{9D8B030D-6E8A-4147-A177-3AD203B41FA5}">
                      <a16:colId xmlns:a16="http://schemas.microsoft.com/office/drawing/2014/main" val="3992576254"/>
                    </a:ext>
                  </a:extLst>
                </a:gridCol>
                <a:gridCol w="761813">
                  <a:extLst>
                    <a:ext uri="{9D8B030D-6E8A-4147-A177-3AD203B41FA5}">
                      <a16:colId xmlns:a16="http://schemas.microsoft.com/office/drawing/2014/main" val="2492981159"/>
                    </a:ext>
                  </a:extLst>
                </a:gridCol>
                <a:gridCol w="3250704">
                  <a:extLst>
                    <a:ext uri="{9D8B030D-6E8A-4147-A177-3AD203B41FA5}">
                      <a16:colId xmlns:a16="http://schemas.microsoft.com/office/drawing/2014/main" val="485652191"/>
                    </a:ext>
                  </a:extLst>
                </a:gridCol>
              </a:tblGrid>
              <a:tr h="370840">
                <a:tc>
                  <a:txBody>
                    <a:bodyPr/>
                    <a:lstStyle/>
                    <a:p>
                      <a:r>
                        <a:rPr lang="en-GB" sz="3200" b="0" cap="none" spc="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latin typeface="Verdana" panose="020B0604030504040204" pitchFamily="34" charset="0"/>
                          <a:ea typeface="Verdana" panose="020B0604030504040204" pitchFamily="34" charset="0"/>
                          <a:cs typeface="Verdana" panose="020B0604030504040204" pitchFamily="34" charset="0"/>
                        </a:rPr>
                        <a:t>25+</a:t>
                      </a:r>
                      <a:endParaRPr lang="en-GB" sz="3200" b="0" cap="none" spc="0"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Verdana" panose="020B0604030504040204" pitchFamily="34" charset="0"/>
                        <a:ea typeface="Verdana" panose="020B0604030504040204" pitchFamily="34" charset="0"/>
                        <a:cs typeface="Verdana" panose="020B060403050404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GB" sz="1600" b="0" dirty="0" smtClean="0">
                          <a:latin typeface="Verdana" panose="020B0604030504040204" pitchFamily="34" charset="0"/>
                          <a:ea typeface="Verdana" panose="020B0604030504040204" pitchFamily="34" charset="0"/>
                          <a:cs typeface="Verdana" panose="020B0604030504040204" pitchFamily="34" charset="0"/>
                        </a:rPr>
                        <a:t>Average age for leaving </a:t>
                      </a:r>
                      <a:br>
                        <a:rPr lang="en-GB" sz="1600" b="0" dirty="0" smtClean="0">
                          <a:latin typeface="Verdana" panose="020B0604030504040204" pitchFamily="34" charset="0"/>
                          <a:ea typeface="Verdana" panose="020B0604030504040204" pitchFamily="34" charset="0"/>
                          <a:cs typeface="Verdana" panose="020B0604030504040204" pitchFamily="34" charset="0"/>
                        </a:rPr>
                      </a:br>
                      <a:r>
                        <a:rPr lang="en-GB" sz="1600" b="0" dirty="0" smtClean="0">
                          <a:latin typeface="Verdana" panose="020B0604030504040204" pitchFamily="34" charset="0"/>
                          <a:ea typeface="Verdana" panose="020B0604030504040204" pitchFamily="34" charset="0"/>
                          <a:cs typeface="Verdana" panose="020B0604030504040204" pitchFamily="34" charset="0"/>
                        </a:rPr>
                        <a:t>home in Scotland</a:t>
                      </a:r>
                      <a:endParaRPr lang="en-GB" sz="1600" b="0" dirty="0">
                        <a:latin typeface="Verdana" panose="020B0604030504040204" pitchFamily="34" charset="0"/>
                        <a:ea typeface="Verdana" panose="020B0604030504040204" pitchFamily="34" charset="0"/>
                        <a:cs typeface="Verdana" panose="020B060403050404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algn="l" defTabSz="914400" rtl="0" eaLnBrk="1" latinLnBrk="0" hangingPunct="1"/>
                      <a:r>
                        <a:rPr lang="en-GB" sz="3200" b="0" kern="1200" cap="none" spc="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latin typeface="Verdana" panose="020B0604030504040204" pitchFamily="34" charset="0"/>
                          <a:ea typeface="Verdana" panose="020B0604030504040204" pitchFamily="34" charset="0"/>
                          <a:cs typeface="Verdana" panose="020B0604030504040204" pitchFamily="34" charset="0"/>
                        </a:rPr>
                        <a:t>17</a:t>
                      </a:r>
                      <a:endParaRPr lang="en-GB" sz="2800" b="0" kern="1200" cap="none" spc="0"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Verdana" panose="020B0604030504040204" pitchFamily="34" charset="0"/>
                        <a:ea typeface="Verdana" panose="020B0604030504040204" pitchFamily="34" charset="0"/>
                        <a:cs typeface="Verdana" panose="020B060403050404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GB" sz="1600" b="0" dirty="0" smtClean="0">
                          <a:latin typeface="Verdana" panose="020B0604030504040204" pitchFamily="34" charset="0"/>
                          <a:ea typeface="Verdana" panose="020B0604030504040204" pitchFamily="34" charset="0"/>
                          <a:cs typeface="Verdana" panose="020B0604030504040204" pitchFamily="34" charset="0"/>
                        </a:rPr>
                        <a:t>Average age for leaving care</a:t>
                      </a:r>
                      <a:endParaRPr lang="en-GB" sz="1600" b="0" dirty="0">
                        <a:latin typeface="Verdana" panose="020B0604030504040204" pitchFamily="34" charset="0"/>
                        <a:ea typeface="Verdana" panose="020B0604030504040204" pitchFamily="34" charset="0"/>
                        <a:cs typeface="Verdana" panose="020B060403050404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40113133"/>
                  </a:ext>
                </a:extLst>
              </a:tr>
            </a:tbl>
          </a:graphicData>
        </a:graphic>
      </p:graphicFrame>
      <p:graphicFrame>
        <p:nvGraphicFramePr>
          <p:cNvPr id="18" name="Table 17"/>
          <p:cNvGraphicFramePr>
            <a:graphicFrameLocks noGrp="1"/>
          </p:cNvGraphicFramePr>
          <p:nvPr>
            <p:extLst>
              <p:ext uri="{D42A27DB-BD31-4B8C-83A1-F6EECF244321}">
                <p14:modId xmlns:p14="http://schemas.microsoft.com/office/powerpoint/2010/main" val="2474652872"/>
              </p:ext>
            </p:extLst>
          </p:nvPr>
        </p:nvGraphicFramePr>
        <p:xfrm>
          <a:off x="486912" y="4082049"/>
          <a:ext cx="8229600" cy="579120"/>
        </p:xfrm>
        <a:graphic>
          <a:graphicData uri="http://schemas.openxmlformats.org/drawingml/2006/table">
            <a:tbl>
              <a:tblPr firstRow="1" bandRow="1">
                <a:tableStyleId>{0505E3EF-67EA-436B-97B2-0124C06EBD24}</a:tableStyleId>
              </a:tblPr>
              <a:tblGrid>
                <a:gridCol w="1204768">
                  <a:extLst>
                    <a:ext uri="{9D8B030D-6E8A-4147-A177-3AD203B41FA5}">
                      <a16:colId xmlns:a16="http://schemas.microsoft.com/office/drawing/2014/main" val="378051925"/>
                    </a:ext>
                  </a:extLst>
                </a:gridCol>
                <a:gridCol w="3012315">
                  <a:extLst>
                    <a:ext uri="{9D8B030D-6E8A-4147-A177-3AD203B41FA5}">
                      <a16:colId xmlns:a16="http://schemas.microsoft.com/office/drawing/2014/main" val="3992576254"/>
                    </a:ext>
                  </a:extLst>
                </a:gridCol>
                <a:gridCol w="1236157">
                  <a:extLst>
                    <a:ext uri="{9D8B030D-6E8A-4147-A177-3AD203B41FA5}">
                      <a16:colId xmlns:a16="http://schemas.microsoft.com/office/drawing/2014/main" val="2492981159"/>
                    </a:ext>
                  </a:extLst>
                </a:gridCol>
                <a:gridCol w="2776360">
                  <a:extLst>
                    <a:ext uri="{9D8B030D-6E8A-4147-A177-3AD203B41FA5}">
                      <a16:colId xmlns:a16="http://schemas.microsoft.com/office/drawing/2014/main" val="485652191"/>
                    </a:ext>
                  </a:extLst>
                </a:gridCol>
              </a:tblGrid>
              <a:tr h="370840">
                <a:tc>
                  <a:txBody>
                    <a:bodyPr/>
                    <a:lstStyle/>
                    <a:p>
                      <a:r>
                        <a:rPr lang="en-GB" sz="3200" b="0" cap="none" spc="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latin typeface="Verdana" panose="020B0604030504040204" pitchFamily="34" charset="0"/>
                          <a:ea typeface="Verdana" panose="020B0604030504040204" pitchFamily="34" charset="0"/>
                          <a:cs typeface="Verdana" panose="020B0604030504040204" pitchFamily="34" charset="0"/>
                        </a:rPr>
                        <a:t>29%</a:t>
                      </a:r>
                      <a:endParaRPr lang="en-GB" sz="3200" b="0" cap="none" spc="0"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Verdana" panose="020B0604030504040204" pitchFamily="34" charset="0"/>
                        <a:ea typeface="Verdana" panose="020B0604030504040204" pitchFamily="34" charset="0"/>
                        <a:cs typeface="Verdana" panose="020B060403050404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GB" sz="1600" b="0" dirty="0" smtClean="0">
                          <a:latin typeface="Verdana" panose="020B0604030504040204" pitchFamily="34" charset="0"/>
                          <a:ea typeface="Verdana" panose="020B0604030504040204" pitchFamily="34" charset="0"/>
                          <a:cs typeface="Verdana" panose="020B0604030504040204" pitchFamily="34" charset="0"/>
                        </a:rPr>
                        <a:t>Young</a:t>
                      </a:r>
                      <a:r>
                        <a:rPr lang="en-GB" sz="1600" b="0" baseline="0" dirty="0" smtClean="0">
                          <a:latin typeface="Verdana" panose="020B0604030504040204" pitchFamily="34" charset="0"/>
                          <a:ea typeface="Verdana" panose="020B0604030504040204" pitchFamily="34" charset="0"/>
                          <a:cs typeface="Verdana" panose="020B0604030504040204" pitchFamily="34" charset="0"/>
                        </a:rPr>
                        <a:t> Men</a:t>
                      </a:r>
                      <a:endParaRPr lang="en-GB" sz="1600" b="0" dirty="0">
                        <a:latin typeface="Verdana" panose="020B0604030504040204" pitchFamily="34" charset="0"/>
                        <a:ea typeface="Verdana" panose="020B0604030504040204" pitchFamily="34" charset="0"/>
                        <a:cs typeface="Verdana" panose="020B060403050404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algn="l" defTabSz="914400" rtl="0" eaLnBrk="1" latinLnBrk="0" hangingPunct="1"/>
                      <a:r>
                        <a:rPr lang="en-GB" sz="3200" b="0" kern="1200" cap="none" spc="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latin typeface="Verdana" panose="020B0604030504040204" pitchFamily="34" charset="0"/>
                          <a:ea typeface="Verdana" panose="020B0604030504040204" pitchFamily="34" charset="0"/>
                          <a:cs typeface="Verdana" panose="020B0604030504040204" pitchFamily="34" charset="0"/>
                        </a:rPr>
                        <a:t>18%</a:t>
                      </a:r>
                      <a:endParaRPr lang="en-GB" sz="2800" b="0" kern="1200" cap="none" spc="0"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Verdana" panose="020B0604030504040204" pitchFamily="34" charset="0"/>
                        <a:ea typeface="Verdana" panose="020B0604030504040204" pitchFamily="34" charset="0"/>
                        <a:cs typeface="Verdana" panose="020B060403050404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GB" sz="1600" b="0" dirty="0" smtClean="0">
                          <a:latin typeface="Verdana" panose="020B0604030504040204" pitchFamily="34" charset="0"/>
                          <a:ea typeface="Verdana" panose="020B0604030504040204" pitchFamily="34" charset="0"/>
                          <a:cs typeface="Verdana" panose="020B0604030504040204" pitchFamily="34" charset="0"/>
                        </a:rPr>
                        <a:t>Young Women</a:t>
                      </a:r>
                      <a:endParaRPr lang="en-GB" sz="1600" b="0" dirty="0">
                        <a:latin typeface="Verdana" panose="020B0604030504040204" pitchFamily="34" charset="0"/>
                        <a:ea typeface="Verdana" panose="020B0604030504040204" pitchFamily="34" charset="0"/>
                        <a:cs typeface="Verdana" panose="020B060403050404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40113133"/>
                  </a:ext>
                </a:extLst>
              </a:tr>
            </a:tbl>
          </a:graphicData>
        </a:graphic>
      </p:graphicFrame>
    </p:spTree>
    <p:extLst>
      <p:ext uri="{BB962C8B-B14F-4D97-AF65-F5344CB8AC3E}">
        <p14:creationId xmlns:p14="http://schemas.microsoft.com/office/powerpoint/2010/main" val="15691172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GB" dirty="0"/>
              <a:t>Creating a Corporate Parenting Culture</a:t>
            </a:r>
          </a:p>
        </p:txBody>
      </p:sp>
      <p:sp>
        <p:nvSpPr>
          <p:cNvPr id="27651" name="Content Placeholder 2"/>
          <p:cNvSpPr>
            <a:spLocks noGrp="1"/>
          </p:cNvSpPr>
          <p:nvPr>
            <p:ph idx="1"/>
          </p:nvPr>
        </p:nvSpPr>
        <p:spPr/>
        <p:txBody>
          <a:bodyPr/>
          <a:lstStyle/>
          <a:p>
            <a:pPr marL="0" lvl="1">
              <a:buClr>
                <a:srgbClr val="31B6FD"/>
              </a:buClr>
            </a:pPr>
            <a:r>
              <a:rPr lang="en-GB" sz="1300" dirty="0">
                <a:solidFill>
                  <a:schemeClr val="tx1"/>
                </a:solidFill>
              </a:rPr>
              <a:t>Local authorities and key agencies provide young people who have been looked after with on-going support into adulthood, as any other responsible parent would for their children.</a:t>
            </a:r>
          </a:p>
          <a:p>
            <a:pPr marL="0" lvl="1">
              <a:buClr>
                <a:srgbClr val="31B6FD"/>
              </a:buClr>
            </a:pPr>
            <a:r>
              <a:rPr lang="en-GB" sz="1300" dirty="0">
                <a:solidFill>
                  <a:schemeClr val="tx1"/>
                </a:solidFill>
              </a:rPr>
              <a:t>All local authority departments recognise that they have responsibilities to ensure the welfare of looked after  and formerly looked after children and young people.</a:t>
            </a:r>
          </a:p>
          <a:p>
            <a:pPr marL="0" lvl="1">
              <a:buClr>
                <a:srgbClr val="31B6FD"/>
              </a:buClr>
            </a:pPr>
            <a:r>
              <a:rPr lang="en-GB" sz="1300" dirty="0">
                <a:solidFill>
                  <a:schemeClr val="tx1"/>
                </a:solidFill>
              </a:rPr>
              <a:t>All agencies work together to play their part in meeting the wide range of young peoples needs</a:t>
            </a:r>
          </a:p>
          <a:p>
            <a:pPr marL="0" lvl="1">
              <a:buClr>
                <a:srgbClr val="31B6FD"/>
              </a:buClr>
            </a:pPr>
            <a:r>
              <a:rPr lang="en-GB" sz="1300" dirty="0">
                <a:solidFill>
                  <a:schemeClr val="tx1"/>
                </a:solidFill>
              </a:rPr>
              <a:t>Local authorities have a corporate parenting group or committee and a named senior person in each department to be accountable for ensuring that corporate parenting responsibilities are fulfilled</a:t>
            </a:r>
          </a:p>
          <a:p>
            <a:pPr marL="0" lvl="1">
              <a:buClr>
                <a:srgbClr val="31B6FD"/>
              </a:buClr>
            </a:pPr>
            <a:r>
              <a:rPr lang="en-GB" sz="1300" dirty="0">
                <a:solidFill>
                  <a:schemeClr val="tx1"/>
                </a:solidFill>
              </a:rPr>
              <a:t>Every local authority has a statement of intent on how they will fulfil their corporate parenting responsibilities for all looked after and formerly looked after children and young people.</a:t>
            </a:r>
          </a:p>
          <a:p>
            <a:pPr marL="0" lvl="1">
              <a:buClr>
                <a:srgbClr val="31B6FD"/>
              </a:buClr>
            </a:pPr>
            <a:r>
              <a:rPr lang="en-GB" sz="1300" dirty="0">
                <a:solidFill>
                  <a:schemeClr val="tx1"/>
                </a:solidFill>
              </a:rPr>
              <a:t>Striving to ensure that looked after young people can achieve the best possible positive outcomes in life</a:t>
            </a:r>
            <a:r>
              <a:rPr lang="en-GB" sz="1300" dirty="0" smtClean="0">
                <a:solidFill>
                  <a:schemeClr val="tx1"/>
                </a:solidFill>
              </a:rPr>
              <a:t>.</a:t>
            </a:r>
            <a:endParaRPr lang="en-GB" sz="1300" dirty="0">
              <a:solidFill>
                <a:schemeClr val="tx1"/>
              </a:solidFill>
            </a:endParaRPr>
          </a:p>
        </p:txBody>
      </p:sp>
      <p:sp>
        <p:nvSpPr>
          <p:cNvPr id="4" name="Text Box 4"/>
          <p:cNvSpPr txBox="1">
            <a:spLocks noChangeArrowheads="1"/>
          </p:cNvSpPr>
          <p:nvPr/>
        </p:nvSpPr>
        <p:spPr bwMode="auto">
          <a:xfrm>
            <a:off x="252000" y="5760000"/>
            <a:ext cx="6265863" cy="784830"/>
          </a:xfrm>
          <a:prstGeom prst="rect">
            <a:avLst/>
          </a:prstGeom>
          <a:noFill/>
          <a:ln w="9525">
            <a:noFill/>
            <a:miter lim="800000"/>
            <a:headEnd/>
            <a:tailEnd/>
          </a:ln>
        </p:spPr>
        <p:txBody>
          <a:bodyPr>
            <a:spAutoFit/>
          </a:bodyPr>
          <a:lstStyle/>
          <a:p>
            <a:pPr marL="0" lvl="1">
              <a:spcBef>
                <a:spcPct val="50000"/>
              </a:spcBef>
              <a:defRPr/>
            </a:pPr>
            <a:r>
              <a:rPr lang="en-GB" dirty="0" smtClean="0">
                <a:solidFill>
                  <a:schemeClr val="bg1"/>
                </a:solidFill>
                <a:latin typeface="Arial" panose="020B0604020202020204" pitchFamily="34" charset="0"/>
              </a:rPr>
              <a:t>“</a:t>
            </a:r>
            <a:r>
              <a:rPr lang="en-GB" dirty="0">
                <a:solidFill>
                  <a:schemeClr val="bg1"/>
                </a:solidFill>
                <a:latin typeface="Arial" panose="020B0604020202020204" pitchFamily="34" charset="0"/>
              </a:rPr>
              <a:t>How Good Is Your </a:t>
            </a:r>
            <a:r>
              <a:rPr lang="en-GB" dirty="0" err="1">
                <a:solidFill>
                  <a:schemeClr val="bg1"/>
                </a:solidFill>
                <a:latin typeface="Arial" panose="020B0604020202020204" pitchFamily="34" charset="0"/>
              </a:rPr>
              <a:t>Throughcare</a:t>
            </a:r>
            <a:r>
              <a:rPr lang="en-GB" dirty="0">
                <a:solidFill>
                  <a:schemeClr val="bg1"/>
                </a:solidFill>
                <a:latin typeface="Arial" panose="020B0604020202020204" pitchFamily="34" charset="0"/>
              </a:rPr>
              <a:t> &amp; Aftercare Service</a:t>
            </a:r>
          </a:p>
          <a:p>
            <a:pPr marL="0" lvl="1">
              <a:spcBef>
                <a:spcPct val="50000"/>
              </a:spcBef>
              <a:defRPr/>
            </a:pPr>
            <a:r>
              <a:rPr lang="en-GB" dirty="0">
                <a:solidFill>
                  <a:schemeClr val="bg1"/>
                </a:solidFill>
                <a:latin typeface="Arial" panose="020B0604020202020204" pitchFamily="34" charset="0"/>
              </a:rPr>
              <a:t>Scottish </a:t>
            </a:r>
            <a:r>
              <a:rPr lang="en-GB" dirty="0" err="1">
                <a:solidFill>
                  <a:schemeClr val="bg1"/>
                </a:solidFill>
                <a:latin typeface="Arial" panose="020B0604020202020204" pitchFamily="34" charset="0"/>
              </a:rPr>
              <a:t>Throughcare</a:t>
            </a:r>
            <a:r>
              <a:rPr lang="en-GB" dirty="0">
                <a:solidFill>
                  <a:schemeClr val="bg1"/>
                </a:solidFill>
                <a:latin typeface="Arial" panose="020B0604020202020204" pitchFamily="34" charset="0"/>
              </a:rPr>
              <a:t> &amp; Aftercare </a:t>
            </a:r>
            <a:r>
              <a:rPr lang="en-GB" dirty="0" smtClean="0">
                <a:solidFill>
                  <a:schemeClr val="bg1"/>
                </a:solidFill>
                <a:latin typeface="Arial" panose="020B0604020202020204" pitchFamily="34" charset="0"/>
              </a:rPr>
              <a:t>Forum</a:t>
            </a:r>
            <a:endParaRPr lang="en-GB" dirty="0">
              <a:solidFill>
                <a:schemeClr val="bg1"/>
              </a:solidFill>
              <a:latin typeface="Arial" panose="020B0604020202020204"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4"/>
          <p:cNvSpPr>
            <a:spLocks noGrp="1" noChangeArrowheads="1"/>
          </p:cNvSpPr>
          <p:nvPr>
            <p:ph type="title"/>
          </p:nvPr>
        </p:nvSpPr>
        <p:spPr/>
        <p:txBody>
          <a:bodyPr/>
          <a:lstStyle/>
          <a:p>
            <a:r>
              <a:rPr lang="en-GB" dirty="0"/>
              <a:t>Age of children ceasing to be looked after 2010</a:t>
            </a:r>
          </a:p>
        </p:txBody>
      </p:sp>
      <p:sp>
        <p:nvSpPr>
          <p:cNvPr id="2071" name="Text Box 33"/>
          <p:cNvSpPr txBox="1">
            <a:spLocks noChangeArrowheads="1"/>
          </p:cNvSpPr>
          <p:nvPr/>
        </p:nvSpPr>
        <p:spPr bwMode="auto">
          <a:xfrm>
            <a:off x="252000" y="5760000"/>
            <a:ext cx="5832475" cy="366713"/>
          </a:xfrm>
          <a:prstGeom prst="rect">
            <a:avLst/>
          </a:prstGeom>
          <a:noFill/>
          <a:ln w="9525">
            <a:noFill/>
            <a:miter lim="800000"/>
            <a:headEnd/>
            <a:tailEnd/>
          </a:ln>
        </p:spPr>
        <p:txBody>
          <a:bodyPr>
            <a:spAutoFit/>
          </a:bodyPr>
          <a:lstStyle/>
          <a:p>
            <a:pPr marL="0" lvl="1">
              <a:spcBef>
                <a:spcPct val="50000"/>
              </a:spcBef>
              <a:defRPr/>
            </a:pPr>
            <a:r>
              <a:rPr lang="en-GB" dirty="0">
                <a:solidFill>
                  <a:schemeClr val="bg1"/>
                </a:solidFill>
                <a:latin typeface="Arial" panose="020B0604020202020204" pitchFamily="34" charset="0"/>
              </a:rPr>
              <a:t>Scottish Government </a:t>
            </a:r>
            <a:r>
              <a:rPr lang="en-GB" dirty="0">
                <a:solidFill>
                  <a:schemeClr val="bg1"/>
                </a:solidFill>
                <a:latin typeface="Arial" panose="020B0604020202020204" pitchFamily="34" charset="0"/>
              </a:rPr>
              <a:t>– Children’s SW Statistics 2012</a:t>
            </a:r>
            <a:endParaRPr lang="en-GB" dirty="0">
              <a:solidFill>
                <a:schemeClr val="bg1"/>
              </a:solidFill>
              <a:latin typeface="Arial" panose="020B0604020202020204" pitchFamily="34" charset="0"/>
            </a:endParaRPr>
          </a:p>
        </p:txBody>
      </p:sp>
      <p:graphicFrame>
        <p:nvGraphicFramePr>
          <p:cNvPr id="7" name="Chart 6"/>
          <p:cNvGraphicFramePr/>
          <p:nvPr>
            <p:extLst>
              <p:ext uri="{D42A27DB-BD31-4B8C-83A1-F6EECF244321}">
                <p14:modId xmlns:p14="http://schemas.microsoft.com/office/powerpoint/2010/main" val="2249373803"/>
              </p:ext>
            </p:extLst>
          </p:nvPr>
        </p:nvGraphicFramePr>
        <p:xfrm>
          <a:off x="442360" y="1700808"/>
          <a:ext cx="6000328" cy="3528392"/>
        </p:xfrm>
        <a:graphic>
          <a:graphicData uri="http://schemas.openxmlformats.org/drawingml/2006/chart">
            <c:chart xmlns:c="http://schemas.openxmlformats.org/drawingml/2006/chart" xmlns:r="http://schemas.openxmlformats.org/officeDocument/2006/relationships" r:id="rId2"/>
          </a:graphicData>
        </a:graphic>
      </p:graphicFrame>
      <p:sp>
        <p:nvSpPr>
          <p:cNvPr id="12" name="Rectangle 3"/>
          <p:cNvSpPr>
            <a:spLocks noGrp="1" noChangeArrowheads="1"/>
          </p:cNvSpPr>
          <p:nvPr>
            <p:ph idx="1"/>
          </p:nvPr>
        </p:nvSpPr>
        <p:spPr>
          <a:xfrm>
            <a:off x="6442688" y="1700807"/>
            <a:ext cx="2244112" cy="3888433"/>
          </a:xfrm>
        </p:spPr>
        <p:txBody>
          <a:bodyPr/>
          <a:lstStyle/>
          <a:p>
            <a:pPr>
              <a:buFontTx/>
              <a:buNone/>
            </a:pPr>
            <a:r>
              <a:rPr lang="en-GB" sz="1400" dirty="0" smtClean="0">
                <a:solidFill>
                  <a:schemeClr val="tx1"/>
                </a:solidFill>
              </a:rPr>
              <a:t>6</a:t>
            </a:r>
            <a:r>
              <a:rPr lang="en-GB" sz="1400" dirty="0" smtClean="0">
                <a:solidFill>
                  <a:schemeClr val="tx1"/>
                </a:solidFill>
              </a:rPr>
              <a:t>% of children ceasing to be looked after had been looked after for under six weeks. A further 14% had been looked after for five years or more. Around 29% had been looked after for less than </a:t>
            </a:r>
            <a:r>
              <a:rPr lang="en-GB" sz="1400" dirty="0">
                <a:solidFill>
                  <a:schemeClr val="tx1"/>
                </a:solidFill>
              </a:rPr>
              <a:t>a year.</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074362327"/>
              </p:ext>
            </p:extLst>
          </p:nvPr>
        </p:nvGraphicFramePr>
        <p:xfrm>
          <a:off x="772775" y="1605924"/>
          <a:ext cx="7598449" cy="3962370"/>
        </p:xfrm>
        <a:graphic>
          <a:graphicData uri="http://schemas.openxmlformats.org/drawingml/2006/table">
            <a:tbl>
              <a:tblPr firstRow="1" bandRow="1">
                <a:tableStyleId>{5C22544A-7EE6-4342-B048-85BDC9FD1C3A}</a:tableStyleId>
              </a:tblPr>
              <a:tblGrid>
                <a:gridCol w="3761107">
                  <a:extLst>
                    <a:ext uri="{9D8B030D-6E8A-4147-A177-3AD203B41FA5}">
                      <a16:colId xmlns:a16="http://schemas.microsoft.com/office/drawing/2014/main" val="20000"/>
                    </a:ext>
                  </a:extLst>
                </a:gridCol>
                <a:gridCol w="613095">
                  <a:extLst>
                    <a:ext uri="{9D8B030D-6E8A-4147-A177-3AD203B41FA5}">
                      <a16:colId xmlns:a16="http://schemas.microsoft.com/office/drawing/2014/main" val="20001"/>
                    </a:ext>
                  </a:extLst>
                </a:gridCol>
                <a:gridCol w="478157">
                  <a:extLst>
                    <a:ext uri="{9D8B030D-6E8A-4147-A177-3AD203B41FA5}">
                      <a16:colId xmlns:a16="http://schemas.microsoft.com/office/drawing/2014/main" val="20002"/>
                    </a:ext>
                  </a:extLst>
                </a:gridCol>
                <a:gridCol w="562295">
                  <a:extLst>
                    <a:ext uri="{9D8B030D-6E8A-4147-A177-3AD203B41FA5}">
                      <a16:colId xmlns:a16="http://schemas.microsoft.com/office/drawing/2014/main" val="20003"/>
                    </a:ext>
                  </a:extLst>
                </a:gridCol>
                <a:gridCol w="613095">
                  <a:extLst>
                    <a:ext uri="{9D8B030D-6E8A-4147-A177-3AD203B41FA5}">
                      <a16:colId xmlns:a16="http://schemas.microsoft.com/office/drawing/2014/main" val="20004"/>
                    </a:ext>
                  </a:extLst>
                </a:gridCol>
                <a:gridCol w="710694">
                  <a:extLst>
                    <a:ext uri="{9D8B030D-6E8A-4147-A177-3AD203B41FA5}">
                      <a16:colId xmlns:a16="http://schemas.microsoft.com/office/drawing/2014/main" val="20005"/>
                    </a:ext>
                  </a:extLst>
                </a:gridCol>
                <a:gridCol w="860006">
                  <a:extLst>
                    <a:ext uri="{9D8B030D-6E8A-4147-A177-3AD203B41FA5}">
                      <a16:colId xmlns:a16="http://schemas.microsoft.com/office/drawing/2014/main" val="20006"/>
                    </a:ext>
                  </a:extLst>
                </a:gridCol>
              </a:tblGrid>
              <a:tr h="0">
                <a:tc>
                  <a:txBody>
                    <a:bodyPr/>
                    <a:lstStyle/>
                    <a:p>
                      <a:r>
                        <a:rPr lang="en-GB" sz="1600" dirty="0" smtClean="0"/>
                        <a:t>Accommodation</a:t>
                      </a:r>
                      <a:endParaRPr lang="en-GB" sz="1600" dirty="0"/>
                    </a:p>
                  </a:txBody>
                  <a:tcPr marL="91441" marR="91441" marT="45719" marB="45719">
                    <a:solidFill>
                      <a:srgbClr val="92D050"/>
                    </a:solidFill>
                  </a:tcPr>
                </a:tc>
                <a:tc gridSpan="4">
                  <a:txBody>
                    <a:bodyPr/>
                    <a:lstStyle/>
                    <a:p>
                      <a:pPr algn="ctr"/>
                      <a:r>
                        <a:rPr lang="en-GB" sz="1600" dirty="0" smtClean="0"/>
                        <a:t>Age</a:t>
                      </a:r>
                      <a:endParaRPr lang="en-GB" sz="1600" dirty="0"/>
                    </a:p>
                  </a:txBody>
                  <a:tcPr marL="91441" marR="91441" marT="45719" marB="45719">
                    <a:solidFill>
                      <a:srgbClr val="92D050"/>
                    </a:solidFill>
                  </a:tcPr>
                </a:tc>
                <a:tc hMerge="1">
                  <a:txBody>
                    <a:bodyPr/>
                    <a:lstStyle/>
                    <a:p>
                      <a:endParaRPr lang="en-GB"/>
                    </a:p>
                  </a:txBody>
                  <a:tcPr/>
                </a:tc>
                <a:tc hMerge="1">
                  <a:txBody>
                    <a:bodyPr/>
                    <a:lstStyle/>
                    <a:p>
                      <a:endParaRPr lang="en-GB"/>
                    </a:p>
                  </a:txBody>
                  <a:tcPr/>
                </a:tc>
                <a:tc hMerge="1">
                  <a:txBody>
                    <a:bodyPr/>
                    <a:lstStyle/>
                    <a:p>
                      <a:endParaRPr lang="en-GB" dirty="0"/>
                    </a:p>
                  </a:txBody>
                  <a:tcPr/>
                </a:tc>
                <a:tc>
                  <a:txBody>
                    <a:bodyPr/>
                    <a:lstStyle/>
                    <a:p>
                      <a:pPr algn="ctr"/>
                      <a:r>
                        <a:rPr lang="en-GB" sz="1600" dirty="0" smtClean="0"/>
                        <a:t>Total</a:t>
                      </a:r>
                      <a:endParaRPr lang="en-GB" sz="1600" dirty="0"/>
                    </a:p>
                  </a:txBody>
                  <a:tcPr marL="91441" marR="91441" marT="45719" marB="45719">
                    <a:solidFill>
                      <a:srgbClr val="92D050"/>
                    </a:solidFill>
                  </a:tcPr>
                </a:tc>
                <a:tc>
                  <a:txBody>
                    <a:bodyPr/>
                    <a:lstStyle/>
                    <a:p>
                      <a:pPr algn="ctr"/>
                      <a:r>
                        <a:rPr lang="en-GB" sz="1600" dirty="0" smtClean="0"/>
                        <a:t>%</a:t>
                      </a:r>
                      <a:endParaRPr lang="en-GB" sz="1600" dirty="0"/>
                    </a:p>
                  </a:txBody>
                  <a:tcPr marL="91441" marR="91441" marT="45719" marB="45719">
                    <a:solidFill>
                      <a:srgbClr val="92D050"/>
                    </a:solidFill>
                  </a:tcPr>
                </a:tc>
                <a:extLst>
                  <a:ext uri="{0D108BD9-81ED-4DB2-BD59-A6C34878D82A}">
                    <a16:rowId xmlns:a16="http://schemas.microsoft.com/office/drawing/2014/main" val="10000"/>
                  </a:ext>
                </a:extLst>
              </a:tr>
              <a:tr h="0">
                <a:tc>
                  <a:txBody>
                    <a:bodyPr/>
                    <a:lstStyle/>
                    <a:p>
                      <a:pPr algn="ctr"/>
                      <a:endParaRPr lang="en-GB" sz="1100" dirty="0"/>
                    </a:p>
                  </a:txBody>
                  <a:tcPr marL="91441" marR="91441" marT="45719" marB="45719">
                    <a:solidFill>
                      <a:srgbClr val="FF3399"/>
                    </a:solidFill>
                  </a:tcPr>
                </a:tc>
                <a:tc>
                  <a:txBody>
                    <a:bodyPr/>
                    <a:lstStyle/>
                    <a:p>
                      <a:pPr algn="ctr"/>
                      <a:r>
                        <a:rPr lang="en-GB" sz="1100" b="1" dirty="0" smtClean="0"/>
                        <a:t>15-16</a:t>
                      </a:r>
                      <a:endParaRPr lang="en-GB" sz="1100" b="1" dirty="0"/>
                    </a:p>
                  </a:txBody>
                  <a:tcPr marL="91441" marR="91441" marT="45719" marB="45719">
                    <a:solidFill>
                      <a:srgbClr val="FF3399"/>
                    </a:solidFill>
                  </a:tcPr>
                </a:tc>
                <a:tc>
                  <a:txBody>
                    <a:bodyPr/>
                    <a:lstStyle/>
                    <a:p>
                      <a:pPr algn="ctr"/>
                      <a:r>
                        <a:rPr lang="en-GB" sz="1100" b="1" dirty="0" smtClean="0"/>
                        <a:t>17</a:t>
                      </a:r>
                      <a:endParaRPr lang="en-GB" sz="1100" b="1" dirty="0"/>
                    </a:p>
                  </a:txBody>
                  <a:tcPr marL="91441" marR="91441" marT="45719" marB="45719">
                    <a:solidFill>
                      <a:srgbClr val="FF3399"/>
                    </a:solidFill>
                  </a:tcPr>
                </a:tc>
                <a:tc>
                  <a:txBody>
                    <a:bodyPr/>
                    <a:lstStyle/>
                    <a:p>
                      <a:pPr algn="ctr"/>
                      <a:r>
                        <a:rPr lang="en-GB" sz="1100" b="1" dirty="0" smtClean="0"/>
                        <a:t>18</a:t>
                      </a:r>
                      <a:endParaRPr lang="en-GB" sz="1100" b="1" dirty="0"/>
                    </a:p>
                  </a:txBody>
                  <a:tcPr marL="91441" marR="91441" marT="45719" marB="45719">
                    <a:solidFill>
                      <a:srgbClr val="FF3399"/>
                    </a:solidFill>
                  </a:tcPr>
                </a:tc>
                <a:tc>
                  <a:txBody>
                    <a:bodyPr/>
                    <a:lstStyle/>
                    <a:p>
                      <a:pPr algn="ctr"/>
                      <a:r>
                        <a:rPr lang="en-GB" sz="1100" b="1" dirty="0" smtClean="0"/>
                        <a:t>19-21</a:t>
                      </a:r>
                      <a:endParaRPr lang="en-GB" sz="1100" b="1" dirty="0"/>
                    </a:p>
                  </a:txBody>
                  <a:tcPr marL="91441" marR="91441" marT="45719" marB="45719">
                    <a:solidFill>
                      <a:srgbClr val="FF3399"/>
                    </a:solidFill>
                  </a:tcPr>
                </a:tc>
                <a:tc>
                  <a:txBody>
                    <a:bodyPr/>
                    <a:lstStyle/>
                    <a:p>
                      <a:pPr algn="ctr"/>
                      <a:endParaRPr lang="en-GB" sz="1100" dirty="0"/>
                    </a:p>
                  </a:txBody>
                  <a:tcPr marL="91441" marR="91441" marT="45719" marB="45719">
                    <a:solidFill>
                      <a:srgbClr val="FF3399"/>
                    </a:solidFill>
                  </a:tcPr>
                </a:tc>
                <a:tc>
                  <a:txBody>
                    <a:bodyPr/>
                    <a:lstStyle/>
                    <a:p>
                      <a:pPr algn="ctr"/>
                      <a:endParaRPr lang="en-GB" sz="1100" dirty="0"/>
                    </a:p>
                  </a:txBody>
                  <a:tcPr marL="91441" marR="91441" marT="45719" marB="45719">
                    <a:solidFill>
                      <a:srgbClr val="FF3399"/>
                    </a:solidFill>
                  </a:tcPr>
                </a:tc>
                <a:extLst>
                  <a:ext uri="{0D108BD9-81ED-4DB2-BD59-A6C34878D82A}">
                    <a16:rowId xmlns:a16="http://schemas.microsoft.com/office/drawing/2014/main" val="10001"/>
                  </a:ext>
                </a:extLst>
              </a:tr>
              <a:tr h="0">
                <a:tc>
                  <a:txBody>
                    <a:bodyPr/>
                    <a:lstStyle/>
                    <a:p>
                      <a:r>
                        <a:rPr lang="en-GB" sz="1100" dirty="0" smtClean="0"/>
                        <a:t>Home with (biological)</a:t>
                      </a:r>
                      <a:r>
                        <a:rPr lang="en-GB" sz="1100" baseline="0" dirty="0" smtClean="0"/>
                        <a:t> parents</a:t>
                      </a:r>
                      <a:endParaRPr lang="en-GB" sz="1100" dirty="0"/>
                    </a:p>
                  </a:txBody>
                  <a:tcPr marL="91441" marR="91441" marT="45719" marB="45719"/>
                </a:tc>
                <a:tc>
                  <a:txBody>
                    <a:bodyPr/>
                    <a:lstStyle/>
                    <a:p>
                      <a:pPr algn="ctr"/>
                      <a:r>
                        <a:rPr lang="en-GB" sz="1100" dirty="0" smtClean="0"/>
                        <a:t>111</a:t>
                      </a:r>
                      <a:endParaRPr lang="en-GB" sz="1100" dirty="0"/>
                    </a:p>
                  </a:txBody>
                  <a:tcPr marL="91441" marR="91441" marT="45719" marB="45719"/>
                </a:tc>
                <a:tc>
                  <a:txBody>
                    <a:bodyPr/>
                    <a:lstStyle/>
                    <a:p>
                      <a:pPr algn="ctr"/>
                      <a:r>
                        <a:rPr lang="en-GB" sz="1100" dirty="0" smtClean="0"/>
                        <a:t>141</a:t>
                      </a:r>
                      <a:endParaRPr lang="en-GB" sz="1100" dirty="0"/>
                    </a:p>
                  </a:txBody>
                  <a:tcPr marL="91441" marR="91441" marT="45719" marB="45719"/>
                </a:tc>
                <a:tc>
                  <a:txBody>
                    <a:bodyPr/>
                    <a:lstStyle/>
                    <a:p>
                      <a:pPr algn="ctr"/>
                      <a:r>
                        <a:rPr lang="en-GB" sz="1100" dirty="0" smtClean="0"/>
                        <a:t>132</a:t>
                      </a:r>
                      <a:endParaRPr lang="en-GB" sz="1100" dirty="0"/>
                    </a:p>
                  </a:txBody>
                  <a:tcPr marL="91441" marR="91441" marT="45719" marB="45719"/>
                </a:tc>
                <a:tc>
                  <a:txBody>
                    <a:bodyPr/>
                    <a:lstStyle/>
                    <a:p>
                      <a:pPr algn="ctr"/>
                      <a:r>
                        <a:rPr lang="en-GB" sz="1100" dirty="0" smtClean="0"/>
                        <a:t>110</a:t>
                      </a:r>
                      <a:endParaRPr lang="en-GB" sz="1100" dirty="0"/>
                    </a:p>
                  </a:txBody>
                  <a:tcPr marL="91441" marR="91441" marT="45719" marB="45719"/>
                </a:tc>
                <a:tc>
                  <a:txBody>
                    <a:bodyPr/>
                    <a:lstStyle/>
                    <a:p>
                      <a:pPr algn="ctr"/>
                      <a:r>
                        <a:rPr lang="en-GB" sz="1100" dirty="0" smtClean="0"/>
                        <a:t>494</a:t>
                      </a:r>
                      <a:endParaRPr lang="en-GB" sz="1100" dirty="0"/>
                    </a:p>
                  </a:txBody>
                  <a:tcPr marL="91441" marR="91441" marT="45719" marB="45719"/>
                </a:tc>
                <a:tc>
                  <a:txBody>
                    <a:bodyPr/>
                    <a:lstStyle/>
                    <a:p>
                      <a:pPr algn="ctr"/>
                      <a:r>
                        <a:rPr lang="en-GB" sz="1100" dirty="0" smtClean="0"/>
                        <a:t>13</a:t>
                      </a:r>
                      <a:endParaRPr lang="en-GB" sz="1100" dirty="0"/>
                    </a:p>
                  </a:txBody>
                  <a:tcPr marL="91441" marR="91441" marT="45719" marB="45719"/>
                </a:tc>
                <a:extLst>
                  <a:ext uri="{0D108BD9-81ED-4DB2-BD59-A6C34878D82A}">
                    <a16:rowId xmlns:a16="http://schemas.microsoft.com/office/drawing/2014/main" val="10002"/>
                  </a:ext>
                </a:extLst>
              </a:tr>
              <a:tr h="0">
                <a:tc>
                  <a:txBody>
                    <a:bodyPr/>
                    <a:lstStyle/>
                    <a:p>
                      <a:r>
                        <a:rPr lang="en-GB" sz="1100" dirty="0" smtClean="0"/>
                        <a:t>Home with newly-adoptive parents</a:t>
                      </a:r>
                      <a:endParaRPr lang="en-GB" sz="1100" dirty="0"/>
                    </a:p>
                  </a:txBody>
                  <a:tcPr marL="91441" marR="91441" marT="45719" marB="45719"/>
                </a:tc>
                <a:tc>
                  <a:txBody>
                    <a:bodyPr/>
                    <a:lstStyle/>
                    <a:p>
                      <a:pPr algn="ctr"/>
                      <a:r>
                        <a:rPr lang="en-GB" sz="1100" dirty="0" smtClean="0"/>
                        <a:t>*</a:t>
                      </a:r>
                      <a:endParaRPr lang="en-GB" sz="1100" dirty="0"/>
                    </a:p>
                  </a:txBody>
                  <a:tcPr marL="91441" marR="91441" marT="45719" marB="45719"/>
                </a:tc>
                <a:tc>
                  <a:txBody>
                    <a:bodyPr/>
                    <a:lstStyle/>
                    <a:p>
                      <a:pPr algn="ctr"/>
                      <a:r>
                        <a:rPr lang="en-GB" sz="1100" dirty="0" smtClean="0"/>
                        <a:t>*</a:t>
                      </a:r>
                      <a:endParaRPr lang="en-GB" sz="1100" dirty="0"/>
                    </a:p>
                  </a:txBody>
                  <a:tcPr marL="91441" marR="91441" marT="45719" marB="45719"/>
                </a:tc>
                <a:tc>
                  <a:txBody>
                    <a:bodyPr/>
                    <a:lstStyle/>
                    <a:p>
                      <a:pPr algn="ctr"/>
                      <a:r>
                        <a:rPr lang="en-GB" sz="1100" dirty="0" smtClean="0"/>
                        <a:t>0</a:t>
                      </a:r>
                      <a:endParaRPr lang="en-GB" sz="1100" dirty="0"/>
                    </a:p>
                  </a:txBody>
                  <a:tcPr marL="91441" marR="91441" marT="45719" marB="45719"/>
                </a:tc>
                <a:tc>
                  <a:txBody>
                    <a:bodyPr/>
                    <a:lstStyle/>
                    <a:p>
                      <a:pPr algn="ctr"/>
                      <a:r>
                        <a:rPr lang="en-GB" sz="1100" dirty="0" smtClean="0"/>
                        <a:t>*</a:t>
                      </a:r>
                      <a:endParaRPr lang="en-GB" sz="1100" dirty="0"/>
                    </a:p>
                  </a:txBody>
                  <a:tcPr marL="91441" marR="91441" marT="45719" marB="45719"/>
                </a:tc>
                <a:tc>
                  <a:txBody>
                    <a:bodyPr/>
                    <a:lstStyle/>
                    <a:p>
                      <a:pPr algn="ctr"/>
                      <a:r>
                        <a:rPr lang="en-GB" sz="1100" dirty="0" smtClean="0"/>
                        <a:t>2</a:t>
                      </a:r>
                      <a:endParaRPr lang="en-GB" sz="1100" dirty="0"/>
                    </a:p>
                  </a:txBody>
                  <a:tcPr marL="91441" marR="91441" marT="45719" marB="45719"/>
                </a:tc>
                <a:tc>
                  <a:txBody>
                    <a:bodyPr/>
                    <a:lstStyle/>
                    <a:p>
                      <a:pPr algn="ctr"/>
                      <a:r>
                        <a:rPr lang="en-GB" sz="1100" dirty="0" smtClean="0"/>
                        <a:t>0</a:t>
                      </a:r>
                      <a:endParaRPr lang="en-GB" sz="1100" dirty="0"/>
                    </a:p>
                  </a:txBody>
                  <a:tcPr marL="91441" marR="91441" marT="45719" marB="45719"/>
                </a:tc>
                <a:extLst>
                  <a:ext uri="{0D108BD9-81ED-4DB2-BD59-A6C34878D82A}">
                    <a16:rowId xmlns:a16="http://schemas.microsoft.com/office/drawing/2014/main" val="10003"/>
                  </a:ext>
                </a:extLst>
              </a:tr>
              <a:tr h="0">
                <a:tc>
                  <a:txBody>
                    <a:bodyPr/>
                    <a:lstStyle/>
                    <a:p>
                      <a:r>
                        <a:rPr lang="en-GB" sz="1100" dirty="0" smtClean="0"/>
                        <a:t>Friends</a:t>
                      </a:r>
                      <a:r>
                        <a:rPr lang="en-GB" sz="1100" baseline="0" dirty="0" smtClean="0"/>
                        <a:t> / relatives</a:t>
                      </a:r>
                      <a:endParaRPr lang="en-GB" sz="1100" dirty="0"/>
                    </a:p>
                  </a:txBody>
                  <a:tcPr marL="91441" marR="91441" marT="45719" marB="45719"/>
                </a:tc>
                <a:tc>
                  <a:txBody>
                    <a:bodyPr/>
                    <a:lstStyle/>
                    <a:p>
                      <a:pPr algn="ctr"/>
                      <a:r>
                        <a:rPr lang="en-GB" sz="1100" dirty="0" smtClean="0"/>
                        <a:t>25</a:t>
                      </a:r>
                      <a:endParaRPr lang="en-GB" sz="1100" dirty="0"/>
                    </a:p>
                  </a:txBody>
                  <a:tcPr marL="91441" marR="91441" marT="45719" marB="45719"/>
                </a:tc>
                <a:tc>
                  <a:txBody>
                    <a:bodyPr/>
                    <a:lstStyle/>
                    <a:p>
                      <a:pPr algn="ctr"/>
                      <a:r>
                        <a:rPr lang="en-GB" sz="1100" dirty="0" smtClean="0"/>
                        <a:t>82</a:t>
                      </a:r>
                      <a:endParaRPr lang="en-GB" sz="1100" dirty="0"/>
                    </a:p>
                  </a:txBody>
                  <a:tcPr marL="91441" marR="91441" marT="45719" marB="45719"/>
                </a:tc>
                <a:tc>
                  <a:txBody>
                    <a:bodyPr/>
                    <a:lstStyle/>
                    <a:p>
                      <a:pPr algn="ctr"/>
                      <a:r>
                        <a:rPr lang="en-GB" sz="1100" dirty="0" smtClean="0"/>
                        <a:t>68</a:t>
                      </a:r>
                      <a:endParaRPr lang="en-GB" sz="1100" dirty="0"/>
                    </a:p>
                  </a:txBody>
                  <a:tcPr marL="91441" marR="91441" marT="45719" marB="45719"/>
                </a:tc>
                <a:tc>
                  <a:txBody>
                    <a:bodyPr/>
                    <a:lstStyle/>
                    <a:p>
                      <a:pPr algn="ctr"/>
                      <a:r>
                        <a:rPr lang="en-GB" sz="1100" dirty="0" smtClean="0"/>
                        <a:t>66</a:t>
                      </a:r>
                      <a:endParaRPr lang="en-GB" sz="1100" dirty="0"/>
                    </a:p>
                  </a:txBody>
                  <a:tcPr marL="91441" marR="91441" marT="45719" marB="45719"/>
                </a:tc>
                <a:tc>
                  <a:txBody>
                    <a:bodyPr/>
                    <a:lstStyle/>
                    <a:p>
                      <a:pPr algn="ctr"/>
                      <a:r>
                        <a:rPr lang="en-GB" sz="1100" dirty="0" smtClean="0"/>
                        <a:t>241</a:t>
                      </a:r>
                      <a:endParaRPr lang="en-GB" sz="1100" dirty="0"/>
                    </a:p>
                  </a:txBody>
                  <a:tcPr marL="91441" marR="91441" marT="45719" marB="45719"/>
                </a:tc>
                <a:tc>
                  <a:txBody>
                    <a:bodyPr/>
                    <a:lstStyle/>
                    <a:p>
                      <a:pPr algn="ctr"/>
                      <a:r>
                        <a:rPr lang="en-GB" sz="1100" dirty="0" smtClean="0"/>
                        <a:t>7</a:t>
                      </a:r>
                      <a:endParaRPr lang="en-GB" sz="1100" dirty="0"/>
                    </a:p>
                  </a:txBody>
                  <a:tcPr marL="91441" marR="91441" marT="45719" marB="45719"/>
                </a:tc>
                <a:extLst>
                  <a:ext uri="{0D108BD9-81ED-4DB2-BD59-A6C34878D82A}">
                    <a16:rowId xmlns:a16="http://schemas.microsoft.com/office/drawing/2014/main" val="10004"/>
                  </a:ext>
                </a:extLst>
              </a:tr>
              <a:tr h="0">
                <a:tc>
                  <a:txBody>
                    <a:bodyPr/>
                    <a:lstStyle/>
                    <a:p>
                      <a:r>
                        <a:rPr lang="en-GB" sz="1100" dirty="0" smtClean="0"/>
                        <a:t>Own tenancy / independent living</a:t>
                      </a:r>
                      <a:endParaRPr lang="en-GB" sz="1100" dirty="0"/>
                    </a:p>
                  </a:txBody>
                  <a:tcPr marL="91441" marR="91441" marT="45719" marB="45719"/>
                </a:tc>
                <a:tc>
                  <a:txBody>
                    <a:bodyPr/>
                    <a:lstStyle/>
                    <a:p>
                      <a:pPr algn="ctr"/>
                      <a:r>
                        <a:rPr lang="en-GB" sz="1100" dirty="0" smtClean="0"/>
                        <a:t>34</a:t>
                      </a:r>
                      <a:endParaRPr lang="en-GB" sz="1100" dirty="0"/>
                    </a:p>
                  </a:txBody>
                  <a:tcPr marL="91441" marR="91441" marT="45719" marB="45719"/>
                </a:tc>
                <a:tc>
                  <a:txBody>
                    <a:bodyPr/>
                    <a:lstStyle/>
                    <a:p>
                      <a:pPr algn="ctr"/>
                      <a:r>
                        <a:rPr lang="en-GB" sz="1100" dirty="0" smtClean="0"/>
                        <a:t>133</a:t>
                      </a:r>
                      <a:endParaRPr lang="en-GB" sz="1100" dirty="0"/>
                    </a:p>
                  </a:txBody>
                  <a:tcPr marL="91441" marR="91441" marT="45719" marB="45719"/>
                </a:tc>
                <a:tc>
                  <a:txBody>
                    <a:bodyPr/>
                    <a:lstStyle/>
                    <a:p>
                      <a:pPr algn="ctr"/>
                      <a:r>
                        <a:rPr lang="en-GB" sz="1100" dirty="0" smtClean="0"/>
                        <a:t>193</a:t>
                      </a:r>
                      <a:endParaRPr lang="en-GB" sz="1100" dirty="0"/>
                    </a:p>
                  </a:txBody>
                  <a:tcPr marL="91441" marR="91441" marT="45719" marB="45719"/>
                </a:tc>
                <a:tc>
                  <a:txBody>
                    <a:bodyPr/>
                    <a:lstStyle/>
                    <a:p>
                      <a:pPr algn="ctr"/>
                      <a:r>
                        <a:rPr lang="en-GB" sz="1100" dirty="0" smtClean="0"/>
                        <a:t>366</a:t>
                      </a:r>
                      <a:endParaRPr lang="en-GB" sz="1100" dirty="0"/>
                    </a:p>
                  </a:txBody>
                  <a:tcPr marL="91441" marR="91441" marT="45719" marB="45719"/>
                </a:tc>
                <a:tc>
                  <a:txBody>
                    <a:bodyPr/>
                    <a:lstStyle/>
                    <a:p>
                      <a:pPr algn="ctr"/>
                      <a:r>
                        <a:rPr lang="en-GB" sz="1100" dirty="0" smtClean="0"/>
                        <a:t>726</a:t>
                      </a:r>
                      <a:endParaRPr lang="en-GB" sz="1100" dirty="0"/>
                    </a:p>
                  </a:txBody>
                  <a:tcPr marL="91441" marR="91441" marT="45719" marB="45719"/>
                </a:tc>
                <a:tc>
                  <a:txBody>
                    <a:bodyPr/>
                    <a:lstStyle/>
                    <a:p>
                      <a:pPr algn="ctr"/>
                      <a:r>
                        <a:rPr lang="en-GB" sz="1100" dirty="0" smtClean="0"/>
                        <a:t>20</a:t>
                      </a:r>
                      <a:endParaRPr lang="en-GB" sz="1100" dirty="0"/>
                    </a:p>
                  </a:txBody>
                  <a:tcPr marL="91441" marR="91441" marT="45719" marB="45719"/>
                </a:tc>
                <a:extLst>
                  <a:ext uri="{0D108BD9-81ED-4DB2-BD59-A6C34878D82A}">
                    <a16:rowId xmlns:a16="http://schemas.microsoft.com/office/drawing/2014/main" val="10005"/>
                  </a:ext>
                </a:extLst>
              </a:tr>
              <a:tr h="0">
                <a:tc>
                  <a:txBody>
                    <a:bodyPr/>
                    <a:lstStyle/>
                    <a:p>
                      <a:r>
                        <a:rPr lang="en-GB" sz="1100" dirty="0" smtClean="0"/>
                        <a:t>Supported accommodation / semi-independent living</a:t>
                      </a:r>
                      <a:endParaRPr lang="en-GB" sz="1100" dirty="0"/>
                    </a:p>
                  </a:txBody>
                  <a:tcPr marL="91441" marR="91441" marT="45719" marB="45719"/>
                </a:tc>
                <a:tc>
                  <a:txBody>
                    <a:bodyPr/>
                    <a:lstStyle/>
                    <a:p>
                      <a:pPr algn="ctr"/>
                      <a:r>
                        <a:rPr lang="en-GB" sz="1100" dirty="0" smtClean="0"/>
                        <a:t>38</a:t>
                      </a:r>
                      <a:endParaRPr lang="en-GB" sz="1100" dirty="0"/>
                    </a:p>
                  </a:txBody>
                  <a:tcPr marL="91441" marR="91441" marT="45719" marB="45719"/>
                </a:tc>
                <a:tc>
                  <a:txBody>
                    <a:bodyPr/>
                    <a:lstStyle/>
                    <a:p>
                      <a:pPr algn="ctr"/>
                      <a:r>
                        <a:rPr lang="en-GB" sz="1100" dirty="0" smtClean="0"/>
                        <a:t>83</a:t>
                      </a:r>
                      <a:endParaRPr lang="en-GB" sz="1100" dirty="0"/>
                    </a:p>
                  </a:txBody>
                  <a:tcPr marL="91441" marR="91441" marT="45719" marB="45719"/>
                </a:tc>
                <a:tc>
                  <a:txBody>
                    <a:bodyPr/>
                    <a:lstStyle/>
                    <a:p>
                      <a:pPr algn="ctr"/>
                      <a:r>
                        <a:rPr lang="en-GB" sz="1100" dirty="0" smtClean="0"/>
                        <a:t>80</a:t>
                      </a:r>
                      <a:endParaRPr lang="en-GB" sz="1100" dirty="0"/>
                    </a:p>
                  </a:txBody>
                  <a:tcPr marL="91441" marR="91441" marT="45719" marB="45719"/>
                </a:tc>
                <a:tc>
                  <a:txBody>
                    <a:bodyPr/>
                    <a:lstStyle/>
                    <a:p>
                      <a:pPr algn="ctr"/>
                      <a:r>
                        <a:rPr lang="en-GB" sz="1100" dirty="0" smtClean="0"/>
                        <a:t>93</a:t>
                      </a:r>
                      <a:endParaRPr lang="en-GB" sz="1100" dirty="0"/>
                    </a:p>
                  </a:txBody>
                  <a:tcPr marL="91441" marR="91441" marT="45719" marB="45719"/>
                </a:tc>
                <a:tc>
                  <a:txBody>
                    <a:bodyPr/>
                    <a:lstStyle/>
                    <a:p>
                      <a:pPr algn="ctr"/>
                      <a:r>
                        <a:rPr lang="en-GB" sz="1100" dirty="0" smtClean="0"/>
                        <a:t>294</a:t>
                      </a:r>
                      <a:endParaRPr lang="en-GB" sz="1100" dirty="0"/>
                    </a:p>
                  </a:txBody>
                  <a:tcPr marL="91441" marR="91441" marT="45719" marB="45719"/>
                </a:tc>
                <a:tc>
                  <a:txBody>
                    <a:bodyPr/>
                    <a:lstStyle/>
                    <a:p>
                      <a:pPr algn="ctr"/>
                      <a:r>
                        <a:rPr lang="en-GB" sz="1100" dirty="0" smtClean="0"/>
                        <a:t>8</a:t>
                      </a:r>
                      <a:endParaRPr lang="en-GB" sz="1100" dirty="0"/>
                    </a:p>
                  </a:txBody>
                  <a:tcPr marL="91441" marR="91441" marT="45719" marB="45719"/>
                </a:tc>
                <a:extLst>
                  <a:ext uri="{0D108BD9-81ED-4DB2-BD59-A6C34878D82A}">
                    <a16:rowId xmlns:a16="http://schemas.microsoft.com/office/drawing/2014/main" val="10006"/>
                  </a:ext>
                </a:extLst>
              </a:tr>
              <a:tr h="0">
                <a:tc>
                  <a:txBody>
                    <a:bodyPr/>
                    <a:lstStyle/>
                    <a:p>
                      <a:r>
                        <a:rPr lang="en-GB" sz="1100" dirty="0" smtClean="0"/>
                        <a:t>Former foster carers</a:t>
                      </a:r>
                      <a:endParaRPr lang="en-GB" sz="1100" dirty="0"/>
                    </a:p>
                  </a:txBody>
                  <a:tcPr marL="91441" marR="91441" marT="45719" marB="45719"/>
                </a:tc>
                <a:tc>
                  <a:txBody>
                    <a:bodyPr/>
                    <a:lstStyle/>
                    <a:p>
                      <a:pPr algn="ctr"/>
                      <a:r>
                        <a:rPr lang="en-GB" sz="1100" dirty="0" smtClean="0"/>
                        <a:t>*</a:t>
                      </a:r>
                      <a:endParaRPr lang="en-GB" sz="1100" dirty="0"/>
                    </a:p>
                  </a:txBody>
                  <a:tcPr marL="91441" marR="91441" marT="45719" marB="45719"/>
                </a:tc>
                <a:tc>
                  <a:txBody>
                    <a:bodyPr/>
                    <a:lstStyle/>
                    <a:p>
                      <a:pPr algn="ctr"/>
                      <a:r>
                        <a:rPr lang="en-GB" sz="1100" dirty="0" smtClean="0"/>
                        <a:t>*</a:t>
                      </a:r>
                      <a:endParaRPr lang="en-GB" sz="1100" dirty="0"/>
                    </a:p>
                  </a:txBody>
                  <a:tcPr marL="91441" marR="91441" marT="45719" marB="45719"/>
                </a:tc>
                <a:tc>
                  <a:txBody>
                    <a:bodyPr/>
                    <a:lstStyle/>
                    <a:p>
                      <a:pPr algn="ctr"/>
                      <a:r>
                        <a:rPr lang="en-GB" sz="1100" dirty="0" smtClean="0"/>
                        <a:t>15</a:t>
                      </a:r>
                      <a:endParaRPr lang="en-GB" sz="1100" dirty="0"/>
                    </a:p>
                  </a:txBody>
                  <a:tcPr marL="91441" marR="91441" marT="45719" marB="45719"/>
                </a:tc>
                <a:tc>
                  <a:txBody>
                    <a:bodyPr/>
                    <a:lstStyle/>
                    <a:p>
                      <a:pPr algn="ctr"/>
                      <a:r>
                        <a:rPr lang="en-GB" sz="1100" dirty="0" smtClean="0"/>
                        <a:t>24</a:t>
                      </a:r>
                      <a:endParaRPr lang="en-GB" sz="1100" dirty="0"/>
                    </a:p>
                  </a:txBody>
                  <a:tcPr marL="91441" marR="91441" marT="45719" marB="45719"/>
                </a:tc>
                <a:tc>
                  <a:txBody>
                    <a:bodyPr/>
                    <a:lstStyle/>
                    <a:p>
                      <a:pPr algn="ctr"/>
                      <a:r>
                        <a:rPr lang="en-GB" sz="1100" dirty="0" smtClean="0"/>
                        <a:t>46</a:t>
                      </a:r>
                      <a:endParaRPr lang="en-GB" sz="1100" dirty="0"/>
                    </a:p>
                  </a:txBody>
                  <a:tcPr marL="91441" marR="91441" marT="45719" marB="45719"/>
                </a:tc>
                <a:tc>
                  <a:txBody>
                    <a:bodyPr/>
                    <a:lstStyle/>
                    <a:p>
                      <a:pPr algn="ctr"/>
                      <a:r>
                        <a:rPr lang="en-GB" sz="1100" dirty="0" smtClean="0"/>
                        <a:t>1</a:t>
                      </a:r>
                      <a:endParaRPr lang="en-GB" sz="1100" dirty="0"/>
                    </a:p>
                  </a:txBody>
                  <a:tcPr marL="91441" marR="91441" marT="45719" marB="45719"/>
                </a:tc>
                <a:extLst>
                  <a:ext uri="{0D108BD9-81ED-4DB2-BD59-A6C34878D82A}">
                    <a16:rowId xmlns:a16="http://schemas.microsoft.com/office/drawing/2014/main" val="10007"/>
                  </a:ext>
                </a:extLst>
              </a:tr>
              <a:tr h="0">
                <a:tc>
                  <a:txBody>
                    <a:bodyPr/>
                    <a:lstStyle/>
                    <a:p>
                      <a:r>
                        <a:rPr lang="en-GB" sz="1100" dirty="0" smtClean="0"/>
                        <a:t>In residential care</a:t>
                      </a:r>
                      <a:endParaRPr lang="en-GB" sz="1100" dirty="0"/>
                    </a:p>
                  </a:txBody>
                  <a:tcPr marL="91441" marR="91441" marT="45719" marB="45719"/>
                </a:tc>
                <a:tc>
                  <a:txBody>
                    <a:bodyPr/>
                    <a:lstStyle/>
                    <a:p>
                      <a:pPr algn="ctr"/>
                      <a:r>
                        <a:rPr lang="en-GB" sz="1100" dirty="0" smtClean="0"/>
                        <a:t>11</a:t>
                      </a:r>
                      <a:endParaRPr lang="en-GB" sz="1100" dirty="0"/>
                    </a:p>
                  </a:txBody>
                  <a:tcPr marL="91441" marR="91441" marT="45719" marB="45719"/>
                </a:tc>
                <a:tc>
                  <a:txBody>
                    <a:bodyPr/>
                    <a:lstStyle/>
                    <a:p>
                      <a:pPr algn="ctr"/>
                      <a:r>
                        <a:rPr lang="en-GB" sz="1100" dirty="0" smtClean="0"/>
                        <a:t>*</a:t>
                      </a:r>
                      <a:endParaRPr lang="en-GB" sz="1100" dirty="0"/>
                    </a:p>
                  </a:txBody>
                  <a:tcPr marL="91441" marR="91441" marT="45719" marB="45719"/>
                </a:tc>
                <a:tc>
                  <a:txBody>
                    <a:bodyPr/>
                    <a:lstStyle/>
                    <a:p>
                      <a:pPr algn="ctr"/>
                      <a:r>
                        <a:rPr lang="en-GB" sz="1100" dirty="0" smtClean="0"/>
                        <a:t>15</a:t>
                      </a:r>
                      <a:endParaRPr lang="en-GB" sz="1100" dirty="0"/>
                    </a:p>
                  </a:txBody>
                  <a:tcPr marL="91441" marR="91441" marT="45719" marB="45719"/>
                </a:tc>
                <a:tc>
                  <a:txBody>
                    <a:bodyPr/>
                    <a:lstStyle/>
                    <a:p>
                      <a:pPr algn="ctr"/>
                      <a:r>
                        <a:rPr lang="en-GB" sz="1100" dirty="0" smtClean="0"/>
                        <a:t>*</a:t>
                      </a:r>
                      <a:endParaRPr lang="en-GB" sz="1100" dirty="0"/>
                    </a:p>
                  </a:txBody>
                  <a:tcPr marL="91441" marR="91441" marT="45719" marB="45719"/>
                </a:tc>
                <a:tc>
                  <a:txBody>
                    <a:bodyPr/>
                    <a:lstStyle/>
                    <a:p>
                      <a:pPr algn="ctr"/>
                      <a:r>
                        <a:rPr lang="en-GB" sz="1100" dirty="0" smtClean="0"/>
                        <a:t>34</a:t>
                      </a:r>
                      <a:endParaRPr lang="en-GB" sz="1100" dirty="0"/>
                    </a:p>
                  </a:txBody>
                  <a:tcPr marL="91441" marR="91441" marT="45719" marB="45719"/>
                </a:tc>
                <a:tc>
                  <a:txBody>
                    <a:bodyPr/>
                    <a:lstStyle/>
                    <a:p>
                      <a:pPr algn="ctr"/>
                      <a:r>
                        <a:rPr lang="en-GB" sz="1100" dirty="0" smtClean="0"/>
                        <a:t>1</a:t>
                      </a:r>
                      <a:endParaRPr lang="en-GB" sz="1100" dirty="0"/>
                    </a:p>
                  </a:txBody>
                  <a:tcPr marL="91441" marR="91441" marT="45719" marB="45719"/>
                </a:tc>
                <a:extLst>
                  <a:ext uri="{0D108BD9-81ED-4DB2-BD59-A6C34878D82A}">
                    <a16:rowId xmlns:a16="http://schemas.microsoft.com/office/drawing/2014/main" val="10008"/>
                  </a:ext>
                </a:extLst>
              </a:tr>
              <a:tr h="0">
                <a:tc>
                  <a:txBody>
                    <a:bodyPr/>
                    <a:lstStyle/>
                    <a:p>
                      <a:r>
                        <a:rPr lang="en-GB" sz="1100" dirty="0" smtClean="0"/>
                        <a:t>Homeless</a:t>
                      </a:r>
                      <a:endParaRPr lang="en-GB" sz="1100" dirty="0"/>
                    </a:p>
                  </a:txBody>
                  <a:tcPr marL="91441" marR="91441" marT="45719" marB="45719"/>
                </a:tc>
                <a:tc>
                  <a:txBody>
                    <a:bodyPr/>
                    <a:lstStyle/>
                    <a:p>
                      <a:pPr algn="ctr"/>
                      <a:r>
                        <a:rPr lang="en-GB" sz="1100" dirty="0" smtClean="0"/>
                        <a:t>11</a:t>
                      </a:r>
                      <a:endParaRPr lang="en-GB" sz="1100" dirty="0"/>
                    </a:p>
                  </a:txBody>
                  <a:tcPr marL="91441" marR="91441" marT="45719" marB="45719"/>
                </a:tc>
                <a:tc>
                  <a:txBody>
                    <a:bodyPr/>
                    <a:lstStyle/>
                    <a:p>
                      <a:pPr algn="ctr"/>
                      <a:r>
                        <a:rPr lang="en-GB" sz="1100" dirty="0" smtClean="0"/>
                        <a:t>27</a:t>
                      </a:r>
                      <a:endParaRPr lang="en-GB" sz="1100" dirty="0"/>
                    </a:p>
                  </a:txBody>
                  <a:tcPr marL="91441" marR="91441" marT="45719" marB="45719"/>
                </a:tc>
                <a:tc>
                  <a:txBody>
                    <a:bodyPr/>
                    <a:lstStyle/>
                    <a:p>
                      <a:pPr algn="ctr"/>
                      <a:r>
                        <a:rPr lang="en-GB" sz="1100" dirty="0" smtClean="0"/>
                        <a:t>35</a:t>
                      </a:r>
                      <a:endParaRPr lang="en-GB" sz="1100" dirty="0"/>
                    </a:p>
                  </a:txBody>
                  <a:tcPr marL="91441" marR="91441" marT="45719" marB="45719"/>
                </a:tc>
                <a:tc>
                  <a:txBody>
                    <a:bodyPr/>
                    <a:lstStyle/>
                    <a:p>
                      <a:pPr algn="ctr"/>
                      <a:r>
                        <a:rPr lang="en-GB" sz="1100" dirty="0" smtClean="0"/>
                        <a:t>32</a:t>
                      </a:r>
                      <a:endParaRPr lang="en-GB" sz="1100" dirty="0"/>
                    </a:p>
                  </a:txBody>
                  <a:tcPr marL="91441" marR="91441" marT="45719" marB="45719"/>
                </a:tc>
                <a:tc>
                  <a:txBody>
                    <a:bodyPr/>
                    <a:lstStyle/>
                    <a:p>
                      <a:pPr algn="ctr"/>
                      <a:r>
                        <a:rPr lang="en-GB" sz="1100" dirty="0" smtClean="0"/>
                        <a:t>105</a:t>
                      </a:r>
                      <a:endParaRPr lang="en-GB" sz="1100" dirty="0"/>
                    </a:p>
                  </a:txBody>
                  <a:tcPr marL="91441" marR="91441" marT="45719" marB="45719"/>
                </a:tc>
                <a:tc>
                  <a:txBody>
                    <a:bodyPr/>
                    <a:lstStyle/>
                    <a:p>
                      <a:pPr algn="ctr"/>
                      <a:r>
                        <a:rPr lang="en-GB" sz="1100" dirty="0" smtClean="0"/>
                        <a:t>3</a:t>
                      </a:r>
                      <a:endParaRPr lang="en-GB" sz="1100" dirty="0"/>
                    </a:p>
                  </a:txBody>
                  <a:tcPr marL="91441" marR="91441" marT="45719" marB="45719"/>
                </a:tc>
                <a:extLst>
                  <a:ext uri="{0D108BD9-81ED-4DB2-BD59-A6C34878D82A}">
                    <a16:rowId xmlns:a16="http://schemas.microsoft.com/office/drawing/2014/main" val="10009"/>
                  </a:ext>
                </a:extLst>
              </a:tr>
              <a:tr h="0">
                <a:tc>
                  <a:txBody>
                    <a:bodyPr/>
                    <a:lstStyle/>
                    <a:p>
                      <a:r>
                        <a:rPr lang="en-GB" sz="1100" dirty="0" smtClean="0"/>
                        <a:t>In custody</a:t>
                      </a:r>
                      <a:endParaRPr lang="en-GB" sz="1100" dirty="0"/>
                    </a:p>
                  </a:txBody>
                  <a:tcPr marL="91441" marR="91441" marT="45719" marB="45719"/>
                </a:tc>
                <a:tc>
                  <a:txBody>
                    <a:bodyPr/>
                    <a:lstStyle/>
                    <a:p>
                      <a:pPr algn="ctr"/>
                      <a:r>
                        <a:rPr lang="en-GB" sz="1100" dirty="0" smtClean="0"/>
                        <a:t>11</a:t>
                      </a:r>
                      <a:endParaRPr lang="en-GB" sz="1100" dirty="0"/>
                    </a:p>
                  </a:txBody>
                  <a:tcPr marL="91441" marR="91441" marT="45719" marB="45719"/>
                </a:tc>
                <a:tc>
                  <a:txBody>
                    <a:bodyPr/>
                    <a:lstStyle/>
                    <a:p>
                      <a:pPr algn="ctr"/>
                      <a:r>
                        <a:rPr lang="en-GB" sz="1100" dirty="0" smtClean="0"/>
                        <a:t>27</a:t>
                      </a:r>
                      <a:endParaRPr lang="en-GB" sz="1100" dirty="0"/>
                    </a:p>
                  </a:txBody>
                  <a:tcPr marL="91441" marR="91441" marT="45719" marB="45719"/>
                </a:tc>
                <a:tc>
                  <a:txBody>
                    <a:bodyPr/>
                    <a:lstStyle/>
                    <a:p>
                      <a:pPr algn="ctr"/>
                      <a:r>
                        <a:rPr lang="en-GB" sz="1100" dirty="0" smtClean="0"/>
                        <a:t>35</a:t>
                      </a:r>
                      <a:endParaRPr lang="en-GB" sz="1100" dirty="0"/>
                    </a:p>
                  </a:txBody>
                  <a:tcPr marL="91441" marR="91441" marT="45719" marB="45719"/>
                </a:tc>
                <a:tc>
                  <a:txBody>
                    <a:bodyPr/>
                    <a:lstStyle/>
                    <a:p>
                      <a:pPr algn="ctr"/>
                      <a:r>
                        <a:rPr lang="en-GB" sz="1100" dirty="0" smtClean="0"/>
                        <a:t>32</a:t>
                      </a:r>
                      <a:endParaRPr lang="en-GB" sz="1100" dirty="0"/>
                    </a:p>
                  </a:txBody>
                  <a:tcPr marL="91441" marR="91441" marT="45719" marB="45719"/>
                </a:tc>
                <a:tc>
                  <a:txBody>
                    <a:bodyPr/>
                    <a:lstStyle/>
                    <a:p>
                      <a:pPr algn="ctr"/>
                      <a:r>
                        <a:rPr lang="en-GB" sz="1100" dirty="0" smtClean="0"/>
                        <a:t>105</a:t>
                      </a:r>
                      <a:endParaRPr lang="en-GB" sz="1100" dirty="0"/>
                    </a:p>
                  </a:txBody>
                  <a:tcPr marL="91441" marR="91441" marT="45719" marB="45719"/>
                </a:tc>
                <a:tc>
                  <a:txBody>
                    <a:bodyPr/>
                    <a:lstStyle/>
                    <a:p>
                      <a:pPr algn="ctr"/>
                      <a:r>
                        <a:rPr lang="en-GB" sz="1100" dirty="0" smtClean="0"/>
                        <a:t>3</a:t>
                      </a:r>
                      <a:endParaRPr lang="en-GB" sz="1100" dirty="0"/>
                    </a:p>
                  </a:txBody>
                  <a:tcPr marL="91441" marR="91441" marT="45719" marB="45719"/>
                </a:tc>
                <a:extLst>
                  <a:ext uri="{0D108BD9-81ED-4DB2-BD59-A6C34878D82A}">
                    <a16:rowId xmlns:a16="http://schemas.microsoft.com/office/drawing/2014/main" val="10010"/>
                  </a:ext>
                </a:extLst>
              </a:tr>
              <a:tr h="0">
                <a:tc>
                  <a:txBody>
                    <a:bodyPr/>
                    <a:lstStyle/>
                    <a:p>
                      <a:r>
                        <a:rPr lang="en-GB" sz="1100" dirty="0" smtClean="0"/>
                        <a:t>Other destination</a:t>
                      </a:r>
                      <a:endParaRPr lang="en-GB" sz="1100" dirty="0"/>
                    </a:p>
                  </a:txBody>
                  <a:tcPr marL="91441" marR="91441" marT="45719" marB="45719"/>
                </a:tc>
                <a:tc>
                  <a:txBody>
                    <a:bodyPr/>
                    <a:lstStyle/>
                    <a:p>
                      <a:pPr algn="ctr"/>
                      <a:r>
                        <a:rPr lang="en-GB" sz="1100" dirty="0" smtClean="0"/>
                        <a:t>17</a:t>
                      </a:r>
                      <a:endParaRPr lang="en-GB" sz="1100" dirty="0"/>
                    </a:p>
                  </a:txBody>
                  <a:tcPr marL="91441" marR="91441" marT="45719" marB="45719"/>
                </a:tc>
                <a:tc>
                  <a:txBody>
                    <a:bodyPr/>
                    <a:lstStyle/>
                    <a:p>
                      <a:pPr algn="ctr"/>
                      <a:r>
                        <a:rPr lang="en-GB" sz="1100" dirty="0" smtClean="0"/>
                        <a:t>21</a:t>
                      </a:r>
                      <a:endParaRPr lang="en-GB" sz="1100" dirty="0"/>
                    </a:p>
                  </a:txBody>
                  <a:tcPr marL="91441" marR="91441" marT="45719" marB="45719"/>
                </a:tc>
                <a:tc>
                  <a:txBody>
                    <a:bodyPr/>
                    <a:lstStyle/>
                    <a:p>
                      <a:pPr algn="ctr"/>
                      <a:r>
                        <a:rPr lang="en-GB" sz="1100" dirty="0" smtClean="0"/>
                        <a:t>23</a:t>
                      </a:r>
                      <a:endParaRPr lang="en-GB" sz="1100" dirty="0"/>
                    </a:p>
                  </a:txBody>
                  <a:tcPr marL="91441" marR="91441" marT="45719" marB="45719"/>
                </a:tc>
                <a:tc>
                  <a:txBody>
                    <a:bodyPr/>
                    <a:lstStyle/>
                    <a:p>
                      <a:pPr algn="ctr"/>
                      <a:r>
                        <a:rPr lang="en-GB" sz="1100" dirty="0" smtClean="0"/>
                        <a:t>33</a:t>
                      </a:r>
                      <a:endParaRPr lang="en-GB" sz="1100" dirty="0"/>
                    </a:p>
                  </a:txBody>
                  <a:tcPr marL="91441" marR="91441" marT="45719" marB="45719"/>
                </a:tc>
                <a:tc>
                  <a:txBody>
                    <a:bodyPr/>
                    <a:lstStyle/>
                    <a:p>
                      <a:pPr algn="ctr"/>
                      <a:r>
                        <a:rPr lang="en-GB" sz="1100" dirty="0" smtClean="0"/>
                        <a:t>94</a:t>
                      </a:r>
                      <a:endParaRPr lang="en-GB" sz="1100" dirty="0"/>
                    </a:p>
                  </a:txBody>
                  <a:tcPr marL="91441" marR="91441" marT="45719" marB="45719"/>
                </a:tc>
                <a:tc>
                  <a:txBody>
                    <a:bodyPr/>
                    <a:lstStyle/>
                    <a:p>
                      <a:pPr algn="ctr"/>
                      <a:r>
                        <a:rPr lang="en-GB" sz="1100" dirty="0" smtClean="0"/>
                        <a:t>3</a:t>
                      </a:r>
                      <a:endParaRPr lang="en-GB" sz="1100" dirty="0"/>
                    </a:p>
                  </a:txBody>
                  <a:tcPr marL="91441" marR="91441" marT="45719" marB="45719"/>
                </a:tc>
                <a:extLst>
                  <a:ext uri="{0D108BD9-81ED-4DB2-BD59-A6C34878D82A}">
                    <a16:rowId xmlns:a16="http://schemas.microsoft.com/office/drawing/2014/main" val="10011"/>
                  </a:ext>
                </a:extLst>
              </a:tr>
              <a:tr h="0">
                <a:tc>
                  <a:txBody>
                    <a:bodyPr/>
                    <a:lstStyle/>
                    <a:p>
                      <a:r>
                        <a:rPr lang="en-GB" sz="1100" dirty="0" smtClean="0"/>
                        <a:t>Not known</a:t>
                      </a:r>
                      <a:endParaRPr lang="en-GB" sz="1100" dirty="0"/>
                    </a:p>
                  </a:txBody>
                  <a:tcPr marL="91441" marR="91441" marT="45719" marB="45719"/>
                </a:tc>
                <a:tc>
                  <a:txBody>
                    <a:bodyPr/>
                    <a:lstStyle/>
                    <a:p>
                      <a:pPr algn="ctr"/>
                      <a:r>
                        <a:rPr lang="en-GB" sz="1100" dirty="0" smtClean="0"/>
                        <a:t>53</a:t>
                      </a:r>
                      <a:endParaRPr lang="en-GB" sz="1100" dirty="0"/>
                    </a:p>
                  </a:txBody>
                  <a:tcPr marL="91441" marR="91441" marT="45719" marB="45719"/>
                </a:tc>
                <a:tc>
                  <a:txBody>
                    <a:bodyPr/>
                    <a:lstStyle/>
                    <a:p>
                      <a:pPr algn="ctr"/>
                      <a:r>
                        <a:rPr lang="en-GB" sz="1100" dirty="0" smtClean="0"/>
                        <a:t>80</a:t>
                      </a:r>
                      <a:endParaRPr lang="en-GB" sz="1100" dirty="0"/>
                    </a:p>
                  </a:txBody>
                  <a:tcPr marL="91441" marR="91441" marT="45719" marB="45719"/>
                </a:tc>
                <a:tc>
                  <a:txBody>
                    <a:bodyPr/>
                    <a:lstStyle/>
                    <a:p>
                      <a:pPr algn="ctr"/>
                      <a:r>
                        <a:rPr lang="en-GB" sz="1100" dirty="0" smtClean="0"/>
                        <a:t>109</a:t>
                      </a:r>
                      <a:endParaRPr lang="en-GB" sz="1100" dirty="0"/>
                    </a:p>
                  </a:txBody>
                  <a:tcPr marL="91441" marR="91441" marT="45719" marB="45719"/>
                </a:tc>
                <a:tc>
                  <a:txBody>
                    <a:bodyPr/>
                    <a:lstStyle/>
                    <a:p>
                      <a:pPr algn="ctr"/>
                      <a:r>
                        <a:rPr lang="en-GB" sz="1100" dirty="0" smtClean="0"/>
                        <a:t>221</a:t>
                      </a:r>
                      <a:endParaRPr lang="en-GB" sz="1100" dirty="0"/>
                    </a:p>
                  </a:txBody>
                  <a:tcPr marL="91441" marR="91441" marT="45719" marB="45719"/>
                </a:tc>
                <a:tc>
                  <a:txBody>
                    <a:bodyPr/>
                    <a:lstStyle/>
                    <a:p>
                      <a:pPr algn="ctr"/>
                      <a:r>
                        <a:rPr lang="en-GB" sz="1100" dirty="0" smtClean="0"/>
                        <a:t>463</a:t>
                      </a:r>
                      <a:endParaRPr lang="en-GB" sz="1100" dirty="0"/>
                    </a:p>
                  </a:txBody>
                  <a:tcPr marL="91441" marR="91441" marT="45719" marB="45719"/>
                </a:tc>
                <a:tc>
                  <a:txBody>
                    <a:bodyPr/>
                    <a:lstStyle/>
                    <a:p>
                      <a:pPr algn="ctr"/>
                      <a:r>
                        <a:rPr lang="en-GB" sz="1100" dirty="0" smtClean="0"/>
                        <a:t>13</a:t>
                      </a:r>
                      <a:endParaRPr lang="en-GB" sz="1100" dirty="0"/>
                    </a:p>
                  </a:txBody>
                  <a:tcPr marL="91441" marR="91441" marT="45719" marB="45719"/>
                </a:tc>
                <a:extLst>
                  <a:ext uri="{0D108BD9-81ED-4DB2-BD59-A6C34878D82A}">
                    <a16:rowId xmlns:a16="http://schemas.microsoft.com/office/drawing/2014/main" val="10012"/>
                  </a:ext>
                </a:extLst>
              </a:tr>
              <a:tr h="0">
                <a:tc>
                  <a:txBody>
                    <a:bodyPr/>
                    <a:lstStyle/>
                    <a:p>
                      <a:r>
                        <a:rPr lang="en-GB" sz="1100" dirty="0" smtClean="0"/>
                        <a:t>Not receiving aftercare</a:t>
                      </a:r>
                      <a:endParaRPr lang="en-GB" sz="1100" dirty="0"/>
                    </a:p>
                  </a:txBody>
                  <a:tcPr marL="91441" marR="91441" marT="45719" marB="45719"/>
                </a:tc>
                <a:tc>
                  <a:txBody>
                    <a:bodyPr/>
                    <a:lstStyle/>
                    <a:p>
                      <a:pPr algn="ctr"/>
                      <a:r>
                        <a:rPr lang="en-GB" sz="1100" dirty="0" smtClean="0"/>
                        <a:t>200</a:t>
                      </a:r>
                      <a:endParaRPr lang="en-GB" sz="1100" dirty="0"/>
                    </a:p>
                  </a:txBody>
                  <a:tcPr marL="91441" marR="91441" marT="45719" marB="45719"/>
                </a:tc>
                <a:tc>
                  <a:txBody>
                    <a:bodyPr/>
                    <a:lstStyle/>
                    <a:p>
                      <a:pPr algn="ctr"/>
                      <a:r>
                        <a:rPr lang="en-GB" sz="1100" dirty="0" smtClean="0"/>
                        <a:t>326</a:t>
                      </a:r>
                      <a:endParaRPr lang="en-GB" sz="1100" dirty="0"/>
                    </a:p>
                  </a:txBody>
                  <a:tcPr marL="91441" marR="91441" marT="45719" marB="45719"/>
                </a:tc>
                <a:tc>
                  <a:txBody>
                    <a:bodyPr/>
                    <a:lstStyle/>
                    <a:p>
                      <a:pPr algn="ctr"/>
                      <a:r>
                        <a:rPr lang="en-GB" sz="1100" dirty="0" smtClean="0"/>
                        <a:t>327</a:t>
                      </a:r>
                      <a:endParaRPr lang="en-GB" sz="1100" dirty="0"/>
                    </a:p>
                  </a:txBody>
                  <a:tcPr marL="91441" marR="91441" marT="45719" marB="45719"/>
                </a:tc>
                <a:tc>
                  <a:txBody>
                    <a:bodyPr/>
                    <a:lstStyle/>
                    <a:p>
                      <a:pPr algn="ctr"/>
                      <a:r>
                        <a:rPr lang="en-GB" sz="1100" dirty="0" smtClean="0"/>
                        <a:t>250</a:t>
                      </a:r>
                      <a:endParaRPr lang="en-GB" sz="1100" dirty="0"/>
                    </a:p>
                  </a:txBody>
                  <a:tcPr marL="91441" marR="91441" marT="45719" marB="45719"/>
                </a:tc>
                <a:tc>
                  <a:txBody>
                    <a:bodyPr/>
                    <a:lstStyle/>
                    <a:p>
                      <a:pPr algn="ctr"/>
                      <a:r>
                        <a:rPr lang="en-GB" sz="1100" dirty="0" smtClean="0"/>
                        <a:t>1103</a:t>
                      </a:r>
                      <a:endParaRPr lang="en-GB" sz="1100" dirty="0"/>
                    </a:p>
                  </a:txBody>
                  <a:tcPr marL="91441" marR="91441" marT="45719" marB="45719"/>
                </a:tc>
                <a:tc>
                  <a:txBody>
                    <a:bodyPr/>
                    <a:lstStyle/>
                    <a:p>
                      <a:pPr algn="ctr"/>
                      <a:r>
                        <a:rPr lang="en-GB" sz="1100" dirty="0" smtClean="0"/>
                        <a:t>30</a:t>
                      </a:r>
                      <a:endParaRPr lang="en-GB" sz="1100" dirty="0"/>
                    </a:p>
                  </a:txBody>
                  <a:tcPr marL="91441" marR="91441" marT="45719" marB="45719"/>
                </a:tc>
                <a:extLst>
                  <a:ext uri="{0D108BD9-81ED-4DB2-BD59-A6C34878D82A}">
                    <a16:rowId xmlns:a16="http://schemas.microsoft.com/office/drawing/2014/main" val="10013"/>
                  </a:ext>
                </a:extLst>
              </a:tr>
              <a:tr h="0">
                <a:tc>
                  <a:txBody>
                    <a:bodyPr/>
                    <a:lstStyle/>
                    <a:p>
                      <a:r>
                        <a:rPr lang="en-GB" sz="1100" b="1" dirty="0" smtClean="0"/>
                        <a:t>Total</a:t>
                      </a:r>
                      <a:endParaRPr lang="en-GB" sz="1100" b="1" dirty="0"/>
                    </a:p>
                  </a:txBody>
                  <a:tcPr marL="91441" marR="91441" marT="45719" marB="45719"/>
                </a:tc>
                <a:tc>
                  <a:txBody>
                    <a:bodyPr/>
                    <a:lstStyle/>
                    <a:p>
                      <a:pPr algn="ctr"/>
                      <a:r>
                        <a:rPr lang="en-GB" sz="1100" b="1" dirty="0" smtClean="0"/>
                        <a:t>504</a:t>
                      </a:r>
                      <a:endParaRPr lang="en-GB" sz="1100" b="1" dirty="0"/>
                    </a:p>
                  </a:txBody>
                  <a:tcPr marL="91441" marR="91441" marT="45719" marB="45719"/>
                </a:tc>
                <a:tc>
                  <a:txBody>
                    <a:bodyPr/>
                    <a:lstStyle/>
                    <a:p>
                      <a:pPr algn="ctr"/>
                      <a:r>
                        <a:rPr lang="en-GB" sz="1100" b="1" dirty="0" smtClean="0"/>
                        <a:t>916</a:t>
                      </a:r>
                      <a:endParaRPr lang="en-GB" sz="1100" b="1" dirty="0"/>
                    </a:p>
                  </a:txBody>
                  <a:tcPr marL="91441" marR="91441" marT="45719" marB="45719"/>
                </a:tc>
                <a:tc>
                  <a:txBody>
                    <a:bodyPr/>
                    <a:lstStyle/>
                    <a:p>
                      <a:pPr algn="ctr"/>
                      <a:r>
                        <a:rPr lang="en-GB" sz="1100" b="1" dirty="0" smtClean="0"/>
                        <a:t>1017</a:t>
                      </a:r>
                      <a:endParaRPr lang="en-GB" sz="1100" b="1" dirty="0"/>
                    </a:p>
                  </a:txBody>
                  <a:tcPr marL="91441" marR="91441" marT="45719" marB="45719"/>
                </a:tc>
                <a:tc>
                  <a:txBody>
                    <a:bodyPr/>
                    <a:lstStyle/>
                    <a:p>
                      <a:pPr algn="ctr"/>
                      <a:r>
                        <a:rPr lang="en-GB" sz="1100" b="1" dirty="0" smtClean="0"/>
                        <a:t>1225</a:t>
                      </a:r>
                      <a:endParaRPr lang="en-GB" sz="1100" b="1" dirty="0"/>
                    </a:p>
                  </a:txBody>
                  <a:tcPr marL="91441" marR="91441" marT="45719" marB="45719"/>
                </a:tc>
                <a:tc>
                  <a:txBody>
                    <a:bodyPr/>
                    <a:lstStyle/>
                    <a:p>
                      <a:pPr algn="ctr"/>
                      <a:r>
                        <a:rPr lang="en-GB" sz="1100" b="1" dirty="0" smtClean="0"/>
                        <a:t>3662</a:t>
                      </a:r>
                      <a:endParaRPr lang="en-GB" sz="1100" b="1" dirty="0"/>
                    </a:p>
                  </a:txBody>
                  <a:tcPr marL="91441" marR="91441" marT="45719" marB="45719"/>
                </a:tc>
                <a:tc>
                  <a:txBody>
                    <a:bodyPr/>
                    <a:lstStyle/>
                    <a:p>
                      <a:pPr algn="ctr"/>
                      <a:r>
                        <a:rPr lang="en-GB" sz="1100" b="1" dirty="0" smtClean="0"/>
                        <a:t>100</a:t>
                      </a:r>
                      <a:endParaRPr lang="en-GB" sz="1100" b="1" dirty="0"/>
                    </a:p>
                  </a:txBody>
                  <a:tcPr marL="91441" marR="91441" marT="45719" marB="45719"/>
                </a:tc>
                <a:extLst>
                  <a:ext uri="{0D108BD9-81ED-4DB2-BD59-A6C34878D82A}">
                    <a16:rowId xmlns:a16="http://schemas.microsoft.com/office/drawing/2014/main" val="10014"/>
                  </a:ext>
                </a:extLst>
              </a:tr>
            </a:tbl>
          </a:graphicData>
        </a:graphic>
      </p:graphicFrame>
      <p:sp>
        <p:nvSpPr>
          <p:cNvPr id="10370" name="TextBox 1"/>
          <p:cNvSpPr txBox="1">
            <a:spLocks noChangeArrowheads="1"/>
          </p:cNvSpPr>
          <p:nvPr/>
        </p:nvSpPr>
        <p:spPr bwMode="auto">
          <a:xfrm>
            <a:off x="252000" y="5760000"/>
            <a:ext cx="6048375" cy="954107"/>
          </a:xfrm>
          <a:prstGeom prst="rect">
            <a:avLst/>
          </a:prstGeom>
          <a:noFill/>
          <a:ln w="9525">
            <a:noFill/>
            <a:miter lim="800000"/>
            <a:headEnd/>
            <a:tailEnd/>
          </a:ln>
        </p:spPr>
        <p:txBody>
          <a:bodyPr>
            <a:spAutoFit/>
          </a:bodyPr>
          <a:lstStyle/>
          <a:p>
            <a:pPr marL="0" lvl="1">
              <a:spcBef>
                <a:spcPct val="50000"/>
              </a:spcBef>
              <a:defRPr/>
            </a:pPr>
            <a:r>
              <a:rPr lang="en-GB" sz="1600" dirty="0">
                <a:solidFill>
                  <a:schemeClr val="bg1"/>
                </a:solidFill>
                <a:latin typeface="Arial" panose="020B0604020202020204" pitchFamily="34" charset="0"/>
              </a:rPr>
              <a:t>Scottish Government – Children’s SW Statistics 2012</a:t>
            </a:r>
          </a:p>
          <a:p>
            <a:pPr marL="0" lvl="1">
              <a:spcBef>
                <a:spcPct val="50000"/>
              </a:spcBef>
              <a:defRPr/>
            </a:pPr>
            <a:r>
              <a:rPr lang="en-GB" sz="1600" dirty="0">
                <a:solidFill>
                  <a:schemeClr val="bg1"/>
                </a:solidFill>
                <a:latin typeface="Arial" panose="020B0604020202020204" pitchFamily="34" charset="0"/>
              </a:rPr>
              <a:t>Young </a:t>
            </a:r>
            <a:r>
              <a:rPr lang="en-GB" sz="1600" dirty="0">
                <a:solidFill>
                  <a:schemeClr val="bg1"/>
                </a:solidFill>
                <a:latin typeface="Arial" panose="020B0604020202020204" pitchFamily="34" charset="0"/>
              </a:rPr>
              <a:t>people eligible for aftercare services on 31st July 2011, by age and type of accommodation </a:t>
            </a:r>
          </a:p>
        </p:txBody>
      </p:sp>
      <p:sp>
        <p:nvSpPr>
          <p:cNvPr id="2" name="Title 1"/>
          <p:cNvSpPr>
            <a:spLocks noGrp="1"/>
          </p:cNvSpPr>
          <p:nvPr>
            <p:ph type="title"/>
          </p:nvPr>
        </p:nvSpPr>
        <p:spPr/>
        <p:txBody>
          <a:bodyPr/>
          <a:lstStyle/>
          <a:p>
            <a:r>
              <a:rPr lang="en-GB" dirty="0"/>
              <a:t>Young people eligible for aftercare </a:t>
            </a:r>
            <a:r>
              <a:rPr lang="en-GB" dirty="0" smtClean="0"/>
              <a:t>services</a:t>
            </a:r>
            <a:endParaRPr lang="en-GB"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Text Box 5"/>
          <p:cNvSpPr txBox="1">
            <a:spLocks noChangeArrowheads="1"/>
          </p:cNvSpPr>
          <p:nvPr/>
        </p:nvSpPr>
        <p:spPr bwMode="auto">
          <a:xfrm>
            <a:off x="252000" y="5760000"/>
            <a:ext cx="6048375" cy="641350"/>
          </a:xfrm>
          <a:prstGeom prst="rect">
            <a:avLst/>
          </a:prstGeom>
          <a:noFill/>
          <a:ln w="9525">
            <a:noFill/>
            <a:miter lim="800000"/>
            <a:headEnd/>
            <a:tailEnd/>
          </a:ln>
        </p:spPr>
        <p:txBody>
          <a:bodyPr>
            <a:spAutoFit/>
          </a:bodyPr>
          <a:lstStyle/>
          <a:p>
            <a:pPr marL="0" lvl="1">
              <a:spcBef>
                <a:spcPct val="50000"/>
              </a:spcBef>
              <a:defRPr/>
            </a:pPr>
            <a:r>
              <a:rPr lang="en-GB" dirty="0">
                <a:solidFill>
                  <a:schemeClr val="bg1"/>
                </a:solidFill>
                <a:latin typeface="Arial" panose="020B0604020202020204" pitchFamily="34" charset="0"/>
              </a:rPr>
              <a:t>Review of Research on Vulnerable Young People and Their Transitions to Independent Living  TSE 2007</a:t>
            </a:r>
          </a:p>
        </p:txBody>
      </p:sp>
      <p:sp>
        <p:nvSpPr>
          <p:cNvPr id="2" name="Title 1"/>
          <p:cNvSpPr>
            <a:spLocks noGrp="1"/>
          </p:cNvSpPr>
          <p:nvPr>
            <p:ph type="title"/>
          </p:nvPr>
        </p:nvSpPr>
        <p:spPr/>
        <p:txBody>
          <a:bodyPr/>
          <a:lstStyle/>
          <a:p>
            <a:r>
              <a:rPr lang="en-GB" dirty="0" smtClean="0"/>
              <a:t>Transient situations</a:t>
            </a:r>
            <a:endParaRPr lang="en-GB" dirty="0"/>
          </a:p>
        </p:txBody>
      </p:sp>
      <p:sp>
        <p:nvSpPr>
          <p:cNvPr id="3" name="Content Placeholder 2"/>
          <p:cNvSpPr>
            <a:spLocks noGrp="1"/>
          </p:cNvSpPr>
          <p:nvPr>
            <p:ph idx="1"/>
          </p:nvPr>
        </p:nvSpPr>
        <p:spPr/>
        <p:txBody>
          <a:bodyPr/>
          <a:lstStyle/>
          <a:p>
            <a:r>
              <a:rPr lang="en-GB" dirty="0"/>
              <a:t>Young people who have been in care may return to the family home but this can be a transient situation and often disrupts leaving care arrangements, particularly accommodation provision</a:t>
            </a:r>
            <a:r>
              <a:rPr lang="en-GB" dirty="0" smtClean="0"/>
              <a:t>.</a:t>
            </a:r>
          </a:p>
          <a:p>
            <a:r>
              <a:rPr lang="en-GB" dirty="0"/>
              <a:t>Young </a:t>
            </a:r>
            <a:r>
              <a:rPr lang="en-GB" dirty="0" smtClean="0"/>
              <a:t>people who </a:t>
            </a:r>
            <a:r>
              <a:rPr lang="en-GB" dirty="0"/>
              <a:t>find it difficult to keep to the rules of accommodation provision can be excluded from having access to the services they need although they might be among the most vulnerable of those leaving </a:t>
            </a:r>
            <a:r>
              <a:rPr lang="en-GB" dirty="0" smtClean="0"/>
              <a:t>care</a:t>
            </a:r>
            <a:endParaRPr lang="en-GB"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GB" sz="3200" dirty="0" smtClean="0"/>
              <a:t>Economic activity of young people eligible for aftercare services 2010/11</a:t>
            </a:r>
          </a:p>
        </p:txBody>
      </p:sp>
      <p:sp>
        <p:nvSpPr>
          <p:cNvPr id="13315" name="Rectangle 3"/>
          <p:cNvSpPr>
            <a:spLocks noGrp="1" noChangeArrowheads="1"/>
          </p:cNvSpPr>
          <p:nvPr>
            <p:ph idx="1"/>
          </p:nvPr>
        </p:nvSpPr>
        <p:spPr/>
        <p:txBody>
          <a:bodyPr/>
          <a:lstStyle/>
          <a:p>
            <a:r>
              <a:rPr lang="en-GB" dirty="0"/>
              <a:t>64% of all care leavers whose economic activity status was known were not involved in education, training or </a:t>
            </a:r>
            <a:r>
              <a:rPr lang="en-GB" dirty="0" smtClean="0"/>
              <a:t>work.</a:t>
            </a:r>
          </a:p>
          <a:p>
            <a:r>
              <a:rPr lang="en-GB" dirty="0"/>
              <a:t>Young care leavers who have a disability may find it more difficult to make a transition to adult life. They have often missed large amounts of education and there is very little specialised support to enable them to take up employment. Many young people with severe disabilities stay in education until they are 19, and then go on to day care centres or FE colleges that have relevant courses. Those with mild or moderate disabilities can find themselves repeating the same training course several times because this has been made a condition of their receiving welfare </a:t>
            </a:r>
            <a:r>
              <a:rPr lang="en-GB" dirty="0" smtClean="0"/>
              <a:t>benefits</a:t>
            </a:r>
            <a:endParaRPr lang="en-GB" dirty="0"/>
          </a:p>
        </p:txBody>
      </p:sp>
      <p:sp>
        <p:nvSpPr>
          <p:cNvPr id="13316" name="Text Box 4"/>
          <p:cNvSpPr txBox="1">
            <a:spLocks noChangeArrowheads="1"/>
          </p:cNvSpPr>
          <p:nvPr/>
        </p:nvSpPr>
        <p:spPr bwMode="auto">
          <a:xfrm>
            <a:off x="252000" y="5760000"/>
            <a:ext cx="4968875" cy="646331"/>
          </a:xfrm>
          <a:prstGeom prst="rect">
            <a:avLst/>
          </a:prstGeom>
          <a:noFill/>
          <a:ln w="9525">
            <a:noFill/>
            <a:miter lim="800000"/>
            <a:headEnd/>
            <a:tailEnd/>
          </a:ln>
        </p:spPr>
        <p:txBody>
          <a:bodyPr>
            <a:spAutoFit/>
          </a:bodyPr>
          <a:lstStyle/>
          <a:p>
            <a:pPr marL="0" lvl="1">
              <a:spcBef>
                <a:spcPct val="50000"/>
              </a:spcBef>
              <a:defRPr/>
            </a:pPr>
            <a:r>
              <a:rPr lang="en-GB" dirty="0">
                <a:solidFill>
                  <a:schemeClr val="bg1"/>
                </a:solidFill>
                <a:latin typeface="Arial" panose="020B0604020202020204" pitchFamily="34" charset="0"/>
              </a:rPr>
              <a:t>Scottish Government – Children’s SW Statistics 2012</a:t>
            </a:r>
            <a:endParaRPr lang="en-GB" dirty="0">
              <a:solidFill>
                <a:schemeClr val="bg1"/>
              </a:solidFill>
              <a:latin typeface="Arial" panose="020B0604020202020204" pitchFamily="34"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9"/>
          <p:cNvSpPr>
            <a:spLocks noGrp="1" noChangeArrowheads="1"/>
          </p:cNvSpPr>
          <p:nvPr>
            <p:ph type="title"/>
          </p:nvPr>
        </p:nvSpPr>
        <p:spPr/>
        <p:txBody>
          <a:bodyPr/>
          <a:lstStyle/>
          <a:p>
            <a:r>
              <a:rPr lang="en-GB" dirty="0"/>
              <a:t>Continuing impact of trauma</a:t>
            </a:r>
          </a:p>
        </p:txBody>
      </p:sp>
      <p:sp>
        <p:nvSpPr>
          <p:cNvPr id="2" name="Content Placeholder 1"/>
          <p:cNvSpPr>
            <a:spLocks noGrp="1"/>
          </p:cNvSpPr>
          <p:nvPr>
            <p:ph idx="1"/>
          </p:nvPr>
        </p:nvSpPr>
        <p:spPr/>
        <p:txBody>
          <a:bodyPr/>
          <a:lstStyle/>
          <a:p>
            <a:r>
              <a:rPr lang="en-GB" dirty="0"/>
              <a:t>I would love to go and get a job, but it’s like my maths is atrocious … I get really panicky if I feel that I can’t do something ... I’d love to go to college, but I’m scared of being bullied again. Go through all the trauma and everything just … how can I say? Just the thought of going, it scares me, scares the life out of me.</a:t>
            </a:r>
          </a:p>
          <a:p>
            <a:endParaRPr lang="en-GB" dirty="0"/>
          </a:p>
        </p:txBody>
      </p:sp>
      <p:sp>
        <p:nvSpPr>
          <p:cNvPr id="15364" name="Text Box 6"/>
          <p:cNvSpPr txBox="1">
            <a:spLocks noChangeArrowheads="1"/>
          </p:cNvSpPr>
          <p:nvPr/>
        </p:nvSpPr>
        <p:spPr bwMode="auto">
          <a:xfrm>
            <a:off x="252000" y="5760000"/>
            <a:ext cx="5543550" cy="1054100"/>
          </a:xfrm>
          <a:prstGeom prst="rect">
            <a:avLst/>
          </a:prstGeom>
          <a:noFill/>
          <a:ln w="9525">
            <a:noFill/>
            <a:miter lim="800000"/>
            <a:headEnd/>
            <a:tailEnd/>
          </a:ln>
        </p:spPr>
        <p:txBody>
          <a:bodyPr>
            <a:spAutoFit/>
          </a:bodyPr>
          <a:lstStyle/>
          <a:p>
            <a:pPr marL="0" lvl="1">
              <a:spcBef>
                <a:spcPct val="50000"/>
              </a:spcBef>
              <a:defRPr/>
            </a:pPr>
            <a:r>
              <a:rPr lang="en-GB" dirty="0">
                <a:solidFill>
                  <a:schemeClr val="bg1"/>
                </a:solidFill>
                <a:latin typeface="Arial" panose="020B0604020202020204" pitchFamily="34" charset="0"/>
              </a:rPr>
              <a:t>The experiences of young care leavers from different ethnic groups JRT 2005</a:t>
            </a:r>
          </a:p>
          <a:p>
            <a:pPr marL="0" lvl="1">
              <a:spcBef>
                <a:spcPct val="50000"/>
              </a:spcBef>
              <a:defRPr/>
            </a:pPr>
            <a:endParaRPr lang="en-GB" dirty="0">
              <a:solidFill>
                <a:schemeClr val="bg1"/>
              </a:solidFill>
              <a:latin typeface="Arial" panose="020B0604020202020204" pitchFamily="34"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4"/>
          <p:cNvSpPr>
            <a:spLocks noGrp="1" noChangeArrowheads="1"/>
          </p:cNvSpPr>
          <p:nvPr>
            <p:ph type="title"/>
          </p:nvPr>
        </p:nvSpPr>
        <p:spPr/>
        <p:txBody>
          <a:bodyPr/>
          <a:lstStyle/>
          <a:p>
            <a:r>
              <a:rPr lang="en-GB" smtClean="0"/>
              <a:t>Everything comes at once</a:t>
            </a:r>
          </a:p>
        </p:txBody>
      </p:sp>
      <p:sp>
        <p:nvSpPr>
          <p:cNvPr id="2" name="Content Placeholder 1"/>
          <p:cNvSpPr>
            <a:spLocks noGrp="1"/>
          </p:cNvSpPr>
          <p:nvPr>
            <p:ph idx="1"/>
          </p:nvPr>
        </p:nvSpPr>
        <p:spPr/>
        <p:txBody>
          <a:bodyPr/>
          <a:lstStyle/>
          <a:p>
            <a:r>
              <a:rPr lang="en-GB" dirty="0" smtClean="0"/>
              <a:t>Having all </a:t>
            </a:r>
            <a:r>
              <a:rPr lang="en-GB" dirty="0"/>
              <a:t>the worries of, what am I going to do? Am I going to life independently? Semi-independence? Where am I going to live? … all the worry of what decision I’m going to make career-wise, and then all the worries of my exams … Also there are other problems with puberty; your body’s changing a lot as well at that time </a:t>
            </a:r>
            <a:r>
              <a:rPr lang="en-GB" dirty="0" smtClean="0"/>
              <a:t>…”</a:t>
            </a:r>
            <a:endParaRPr lang="en-GB" dirty="0"/>
          </a:p>
        </p:txBody>
      </p:sp>
      <p:sp>
        <p:nvSpPr>
          <p:cNvPr id="16388" name="Text Box 6"/>
          <p:cNvSpPr txBox="1">
            <a:spLocks noChangeArrowheads="1"/>
          </p:cNvSpPr>
          <p:nvPr/>
        </p:nvSpPr>
        <p:spPr bwMode="auto">
          <a:xfrm>
            <a:off x="252000" y="5760000"/>
            <a:ext cx="6264275" cy="779462"/>
          </a:xfrm>
          <a:prstGeom prst="rect">
            <a:avLst/>
          </a:prstGeom>
          <a:noFill/>
          <a:ln w="9525">
            <a:noFill/>
            <a:miter lim="800000"/>
            <a:headEnd/>
            <a:tailEnd/>
          </a:ln>
        </p:spPr>
        <p:txBody>
          <a:bodyPr>
            <a:spAutoFit/>
          </a:bodyPr>
          <a:lstStyle/>
          <a:p>
            <a:pPr marL="0" lvl="1">
              <a:spcBef>
                <a:spcPct val="50000"/>
              </a:spcBef>
              <a:defRPr/>
            </a:pPr>
            <a:r>
              <a:rPr lang="en-GB" dirty="0">
                <a:solidFill>
                  <a:schemeClr val="bg1"/>
                </a:solidFill>
                <a:latin typeface="Arial" panose="020B0604020202020204" pitchFamily="34" charset="0"/>
              </a:rPr>
              <a:t>What Makes The Difference Project 2007</a:t>
            </a:r>
          </a:p>
          <a:p>
            <a:pPr marL="0" lvl="1">
              <a:spcBef>
                <a:spcPct val="50000"/>
              </a:spcBef>
              <a:defRPr/>
            </a:pPr>
            <a:endParaRPr lang="en-GB" dirty="0">
              <a:solidFill>
                <a:schemeClr val="bg1"/>
              </a:solidFill>
              <a:latin typeface="Arial" panose="020B0604020202020204" pitchFamily="34"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GB" dirty="0"/>
              <a:t>Family Firm Opportunities</a:t>
            </a:r>
          </a:p>
        </p:txBody>
      </p:sp>
      <p:sp>
        <p:nvSpPr>
          <p:cNvPr id="29699" name="Content Placeholder 2"/>
          <p:cNvSpPr>
            <a:spLocks noGrp="1"/>
          </p:cNvSpPr>
          <p:nvPr>
            <p:ph idx="1"/>
          </p:nvPr>
        </p:nvSpPr>
        <p:spPr/>
        <p:txBody>
          <a:bodyPr/>
          <a:lstStyle/>
          <a:p>
            <a:r>
              <a:rPr lang="en-GB" dirty="0"/>
              <a:t>Good parents help their children with opening doors to employment opportunities, directly or indirectly - often in the “family firm”. </a:t>
            </a:r>
          </a:p>
          <a:p>
            <a:r>
              <a:rPr lang="en-GB" dirty="0"/>
              <a:t>There are a growing number of examples of how local authorities can help re-dress the disproportionate disadvantage  faced by looked after young people and care leavers when faced with access to an increasingly competitive and limited youth jobs market</a:t>
            </a:r>
          </a:p>
          <a:p>
            <a:r>
              <a:rPr lang="en-GB" dirty="0"/>
              <a:t>Often as the areas largest employers, local authorities are uniquely placed to offer dedicated employment opportunities to their looked after young people – either directly or through tendering and outsourcing protocols.</a:t>
            </a:r>
          </a:p>
          <a:p>
            <a:r>
              <a:rPr lang="en-GB" dirty="0"/>
              <a:t>If this was your child or young person, what would you do to help them secure employment</a:t>
            </a:r>
            <a:r>
              <a:rPr lang="en-GB" dirty="0" smtClean="0"/>
              <a:t>?</a:t>
            </a:r>
            <a:endParaRPr lang="en-GB" dirty="0"/>
          </a:p>
        </p:txBody>
      </p:sp>
      <p:sp>
        <p:nvSpPr>
          <p:cNvPr id="4" name="Text Box 6"/>
          <p:cNvSpPr txBox="1">
            <a:spLocks noChangeArrowheads="1"/>
          </p:cNvSpPr>
          <p:nvPr/>
        </p:nvSpPr>
        <p:spPr bwMode="auto">
          <a:xfrm>
            <a:off x="251520" y="5805264"/>
            <a:ext cx="6264275" cy="1477328"/>
          </a:xfrm>
          <a:prstGeom prst="rect">
            <a:avLst/>
          </a:prstGeom>
          <a:noFill/>
          <a:ln w="9525">
            <a:noFill/>
            <a:miter lim="800000"/>
            <a:headEnd/>
            <a:tailEnd/>
          </a:ln>
        </p:spPr>
        <p:txBody>
          <a:bodyPr>
            <a:spAutoFit/>
          </a:bodyPr>
          <a:lstStyle/>
          <a:p>
            <a:pPr marL="0" lvl="1">
              <a:spcBef>
                <a:spcPct val="50000"/>
              </a:spcBef>
              <a:defRPr/>
            </a:pPr>
            <a:r>
              <a:rPr lang="en-GB" dirty="0" smtClean="0">
                <a:solidFill>
                  <a:schemeClr val="bg1"/>
                </a:solidFill>
                <a:latin typeface="Arial" panose="020B0604020202020204" pitchFamily="34" charset="0"/>
              </a:rPr>
              <a:t>Our </a:t>
            </a:r>
            <a:r>
              <a:rPr lang="en-GB" dirty="0">
                <a:solidFill>
                  <a:schemeClr val="bg1"/>
                </a:solidFill>
                <a:latin typeface="Arial" panose="020B0604020202020204" pitchFamily="34" charset="0"/>
              </a:rPr>
              <a:t>Family Firm: A Working Framework for Community Planning Partners and </a:t>
            </a:r>
            <a:r>
              <a:rPr lang="en-GB" dirty="0" smtClean="0">
                <a:solidFill>
                  <a:schemeClr val="bg1"/>
                </a:solidFill>
                <a:latin typeface="Arial" panose="020B0604020202020204" pitchFamily="34" charset="0"/>
              </a:rPr>
              <a:t>Employers Scottish </a:t>
            </a:r>
            <a:r>
              <a:rPr lang="en-GB" dirty="0" err="1">
                <a:solidFill>
                  <a:schemeClr val="bg1"/>
                </a:solidFill>
                <a:latin typeface="Arial" panose="020B0604020202020204" pitchFamily="34" charset="0"/>
              </a:rPr>
              <a:t>Govt</a:t>
            </a:r>
            <a:r>
              <a:rPr lang="en-GB" dirty="0">
                <a:solidFill>
                  <a:schemeClr val="bg1"/>
                </a:solidFill>
                <a:latin typeface="Arial" panose="020B0604020202020204" pitchFamily="34" charset="0"/>
              </a:rPr>
              <a:t>: 2011</a:t>
            </a:r>
          </a:p>
          <a:p>
            <a:pPr marL="0" lvl="1">
              <a:spcBef>
                <a:spcPct val="50000"/>
              </a:spcBef>
              <a:defRPr/>
            </a:pPr>
            <a:endParaRPr lang="en-GB" dirty="0">
              <a:solidFill>
                <a:schemeClr val="bg1"/>
              </a:solidFill>
              <a:latin typeface="Arial" panose="020B0604020202020204" pitchFamily="34" charset="0"/>
            </a:endParaRPr>
          </a:p>
          <a:p>
            <a:pPr marL="0" lvl="1">
              <a:spcBef>
                <a:spcPct val="50000"/>
              </a:spcBef>
              <a:defRPr/>
            </a:pPr>
            <a:endParaRPr lang="en-GB" dirty="0">
              <a:solidFill>
                <a:schemeClr val="bg1"/>
              </a:solidFill>
              <a:latin typeface="Arial" panose="020B0604020202020204" pitchFamily="34"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GB" dirty="0"/>
              <a:t>Supporting Higher &amp; Further Education</a:t>
            </a:r>
          </a:p>
        </p:txBody>
      </p:sp>
      <p:sp>
        <p:nvSpPr>
          <p:cNvPr id="30723" name="Content Placeholder 2"/>
          <p:cNvSpPr>
            <a:spLocks noGrp="1"/>
          </p:cNvSpPr>
          <p:nvPr>
            <p:ph idx="1"/>
          </p:nvPr>
        </p:nvSpPr>
        <p:spPr/>
        <p:txBody>
          <a:bodyPr/>
          <a:lstStyle/>
          <a:p>
            <a:r>
              <a:rPr lang="en-GB" dirty="0"/>
              <a:t>Young people with a care background may have experienced some disruption in their education. We know that educational outcomes can poorer. However we also know that looked after young people and care leavers can go on to successfully achieve through higher and further education.</a:t>
            </a:r>
          </a:p>
          <a:p>
            <a:r>
              <a:rPr lang="en-GB" dirty="0"/>
              <a:t>Developing positive relationships with local colleges and universities and developing information sharing protocols and support structures can greatly assist care leavers to overcome some of the obstacles they may face in moving onto and sustaining higher &amp; further education.</a:t>
            </a:r>
          </a:p>
          <a:p>
            <a:r>
              <a:rPr lang="en-GB" dirty="0"/>
              <a:t>The </a:t>
            </a:r>
            <a:r>
              <a:rPr lang="en-GB" dirty="0" err="1"/>
              <a:t>Buttle</a:t>
            </a:r>
            <a:r>
              <a:rPr lang="en-GB" dirty="0"/>
              <a:t> UK Quality Mark for Care Leavers is awarded to further and higher education providers who demonstrate their commitment to young people in and leaving care</a:t>
            </a:r>
            <a:r>
              <a:rPr lang="en-GB" dirty="0" smtClean="0"/>
              <a:t>.</a:t>
            </a:r>
            <a:endParaRPr lang="en-GB" dirty="0"/>
          </a:p>
        </p:txBody>
      </p:sp>
      <p:sp>
        <p:nvSpPr>
          <p:cNvPr id="4" name="Text Box 6"/>
          <p:cNvSpPr txBox="1">
            <a:spLocks noChangeArrowheads="1"/>
          </p:cNvSpPr>
          <p:nvPr/>
        </p:nvSpPr>
        <p:spPr bwMode="auto">
          <a:xfrm>
            <a:off x="251520" y="5805264"/>
            <a:ext cx="6264275" cy="846386"/>
          </a:xfrm>
          <a:prstGeom prst="rect">
            <a:avLst/>
          </a:prstGeom>
          <a:noFill/>
          <a:ln w="9525">
            <a:noFill/>
            <a:miter lim="800000"/>
            <a:headEnd/>
            <a:tailEnd/>
          </a:ln>
        </p:spPr>
        <p:txBody>
          <a:bodyPr>
            <a:spAutoFit/>
          </a:bodyPr>
          <a:lstStyle/>
          <a:p>
            <a:pPr marL="0" lvl="1">
              <a:spcBef>
                <a:spcPct val="50000"/>
              </a:spcBef>
              <a:defRPr/>
            </a:pPr>
            <a:r>
              <a:rPr lang="en-GB" sz="1400" dirty="0">
                <a:solidFill>
                  <a:schemeClr val="bg1"/>
                </a:solidFill>
                <a:latin typeface="Arial" panose="020B0604020202020204" pitchFamily="34" charset="0"/>
              </a:rPr>
              <a:t>The </a:t>
            </a:r>
            <a:r>
              <a:rPr lang="en-GB" sz="1400" dirty="0" err="1">
                <a:solidFill>
                  <a:schemeClr val="bg1"/>
                </a:solidFill>
                <a:latin typeface="Arial" panose="020B0604020202020204" pitchFamily="34" charset="0"/>
              </a:rPr>
              <a:t>Buttle</a:t>
            </a:r>
            <a:r>
              <a:rPr lang="en-GB" sz="1400" dirty="0">
                <a:solidFill>
                  <a:schemeClr val="bg1"/>
                </a:solidFill>
                <a:latin typeface="Arial" panose="020B0604020202020204" pitchFamily="34" charset="0"/>
              </a:rPr>
              <a:t> UK Quality Mark Model: Working with your institution to support Care Leavers in HE</a:t>
            </a:r>
          </a:p>
          <a:p>
            <a:pPr marL="0" lvl="1">
              <a:spcBef>
                <a:spcPct val="50000"/>
              </a:spcBef>
              <a:defRPr/>
            </a:pPr>
            <a:r>
              <a:rPr lang="en-GB" sz="1400" dirty="0" err="1">
                <a:solidFill>
                  <a:schemeClr val="bg1"/>
                </a:solidFill>
                <a:latin typeface="Arial" panose="020B0604020202020204" pitchFamily="34" charset="0"/>
              </a:rPr>
              <a:t>Buttle</a:t>
            </a:r>
            <a:r>
              <a:rPr lang="en-GB" sz="1400" dirty="0">
                <a:solidFill>
                  <a:schemeClr val="bg1"/>
                </a:solidFill>
                <a:latin typeface="Arial" panose="020B0604020202020204" pitchFamily="34" charset="0"/>
              </a:rPr>
              <a:t> UK / University of Bradford 2012</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4"/>
          <p:cNvSpPr>
            <a:spLocks noGrp="1"/>
          </p:cNvSpPr>
          <p:nvPr>
            <p:ph type="title"/>
          </p:nvPr>
        </p:nvSpPr>
        <p:spPr/>
        <p:txBody>
          <a:bodyPr/>
          <a:lstStyle/>
          <a:p>
            <a:r>
              <a:rPr lang="en-GB" smtClean="0"/>
              <a:t>Post Care Accommodation</a:t>
            </a:r>
          </a:p>
        </p:txBody>
      </p:sp>
      <p:sp>
        <p:nvSpPr>
          <p:cNvPr id="33795" name="Content Placeholder 5"/>
          <p:cNvSpPr>
            <a:spLocks noGrp="1"/>
          </p:cNvSpPr>
          <p:nvPr>
            <p:ph idx="1"/>
          </p:nvPr>
        </p:nvSpPr>
        <p:spPr>
          <a:xfrm>
            <a:off x="457200" y="1600201"/>
            <a:ext cx="5194920" cy="3989040"/>
          </a:xfrm>
        </p:spPr>
        <p:txBody>
          <a:bodyPr/>
          <a:lstStyle/>
          <a:p>
            <a:r>
              <a:rPr lang="en-GB" dirty="0" smtClean="0"/>
              <a:t>When young people do eventually move on it is essential that they move into appropriate accommodation which is:</a:t>
            </a:r>
          </a:p>
          <a:p>
            <a:pPr marL="342900" indent="-342900">
              <a:buClr>
                <a:schemeClr val="bg1"/>
              </a:buClr>
              <a:buFont typeface="Wingdings" panose="05000000000000000000" pitchFamily="2" charset="2"/>
              <a:buChar char="§"/>
            </a:pPr>
            <a:r>
              <a:rPr lang="en-GB" dirty="0" smtClean="0"/>
              <a:t>Safe</a:t>
            </a:r>
          </a:p>
          <a:p>
            <a:pPr marL="342900" indent="-342900">
              <a:buClr>
                <a:schemeClr val="bg1"/>
              </a:buClr>
              <a:buFont typeface="Wingdings" panose="05000000000000000000" pitchFamily="2" charset="2"/>
              <a:buChar char="§"/>
            </a:pPr>
            <a:r>
              <a:rPr lang="en-GB" dirty="0" smtClean="0"/>
              <a:t>Secure</a:t>
            </a:r>
          </a:p>
          <a:p>
            <a:pPr marL="342900" indent="-342900">
              <a:buClr>
                <a:schemeClr val="bg1"/>
              </a:buClr>
              <a:buFont typeface="Wingdings" panose="05000000000000000000" pitchFamily="2" charset="2"/>
              <a:buChar char="§"/>
            </a:pPr>
            <a:r>
              <a:rPr lang="en-GB" dirty="0" smtClean="0"/>
              <a:t>Stable</a:t>
            </a:r>
          </a:p>
          <a:p>
            <a:pPr marL="342900" indent="-342900">
              <a:buClr>
                <a:schemeClr val="bg1"/>
              </a:buClr>
              <a:buFont typeface="Wingdings" panose="05000000000000000000" pitchFamily="2" charset="2"/>
              <a:buChar char="§"/>
            </a:pPr>
            <a:r>
              <a:rPr lang="en-GB" dirty="0" smtClean="0"/>
              <a:t>Supported</a:t>
            </a:r>
          </a:p>
          <a:p>
            <a:pPr marL="342900" indent="-342900">
              <a:buClr>
                <a:schemeClr val="bg1"/>
              </a:buClr>
              <a:buFont typeface="Wingdings" panose="05000000000000000000" pitchFamily="2" charset="2"/>
              <a:buChar char="§"/>
            </a:pPr>
            <a:r>
              <a:rPr lang="en-GB" dirty="0" smtClean="0"/>
              <a:t>Somewhere you be happy to see your own child settled</a:t>
            </a:r>
            <a:r>
              <a:rPr lang="en-GB" dirty="0" smtClean="0"/>
              <a:t>…</a:t>
            </a:r>
            <a:endParaRPr lang="en-GB" dirty="0" smtClean="0"/>
          </a:p>
        </p:txBody>
      </p:sp>
      <p:pic>
        <p:nvPicPr>
          <p:cNvPr id="3" name="Picture 2" descr="hop.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58777" y="1605929"/>
            <a:ext cx="2626847" cy="3685703"/>
          </a:xfrm>
          <a:prstGeom prst="rect">
            <a:avLst/>
          </a:prstGeom>
        </p:spPr>
      </p:pic>
      <p:sp>
        <p:nvSpPr>
          <p:cNvPr id="4" name="Rectangle 3"/>
          <p:cNvSpPr/>
          <p:nvPr/>
        </p:nvSpPr>
        <p:spPr>
          <a:xfrm>
            <a:off x="252000" y="5760000"/>
            <a:ext cx="6516216" cy="846386"/>
          </a:xfrm>
          <a:prstGeom prst="rect">
            <a:avLst/>
          </a:prstGeom>
        </p:spPr>
        <p:txBody>
          <a:bodyPr wrap="square">
            <a:spAutoFit/>
          </a:bodyPr>
          <a:lstStyle/>
          <a:p>
            <a:pPr marL="0" lvl="1">
              <a:spcBef>
                <a:spcPct val="50000"/>
              </a:spcBef>
              <a:defRPr/>
            </a:pPr>
            <a:r>
              <a:rPr lang="en-US" sz="1400" dirty="0">
                <a:solidFill>
                  <a:schemeClr val="bg1"/>
                </a:solidFill>
                <a:latin typeface="Arial" panose="020B0604020202020204" pitchFamily="34" charset="0"/>
              </a:rPr>
              <a:t>http://</a:t>
            </a:r>
            <a:r>
              <a:rPr lang="en-US" sz="1400" dirty="0" smtClean="0">
                <a:solidFill>
                  <a:schemeClr val="bg1"/>
                </a:solidFill>
                <a:latin typeface="Arial" panose="020B0604020202020204" pitchFamily="34" charset="0"/>
              </a:rPr>
              <a:t>www.gov.scot/Resource/0043/00435939.pdf</a:t>
            </a:r>
            <a:endParaRPr lang="en-US" sz="1400" dirty="0">
              <a:solidFill>
                <a:schemeClr val="bg1"/>
              </a:solidFill>
              <a:latin typeface="Arial" panose="020B0604020202020204" pitchFamily="34" charset="0"/>
            </a:endParaRPr>
          </a:p>
          <a:p>
            <a:pPr marL="0" lvl="1">
              <a:spcBef>
                <a:spcPct val="50000"/>
              </a:spcBef>
              <a:defRPr/>
            </a:pPr>
            <a:r>
              <a:rPr lang="en-US" sz="1400" dirty="0">
                <a:solidFill>
                  <a:schemeClr val="bg1"/>
                </a:solidFill>
                <a:latin typeface="Arial" panose="020B0604020202020204" pitchFamily="34" charset="0"/>
              </a:rPr>
              <a:t>https</a:t>
            </a:r>
            <a:r>
              <a:rPr lang="en-US" sz="1400" dirty="0">
                <a:solidFill>
                  <a:schemeClr val="bg1"/>
                </a:solidFill>
                <a:latin typeface="Arial" panose="020B0604020202020204" pitchFamily="34" charset="0"/>
              </a:rPr>
              <a:t>://</a:t>
            </a:r>
            <a:r>
              <a:rPr lang="en-US" sz="1400" dirty="0" err="1">
                <a:solidFill>
                  <a:schemeClr val="bg1"/>
                </a:solidFill>
                <a:latin typeface="Arial" panose="020B0604020202020204" pitchFamily="34" charset="0"/>
              </a:rPr>
              <a:t>www.celcis.org</a:t>
            </a:r>
            <a:r>
              <a:rPr lang="en-US" sz="1400" dirty="0">
                <a:solidFill>
                  <a:schemeClr val="bg1"/>
                </a:solidFill>
                <a:latin typeface="Arial" panose="020B0604020202020204" pitchFamily="34" charset="0"/>
              </a:rPr>
              <a:t>/files/7114/3938/6983/</a:t>
            </a:r>
            <a:r>
              <a:rPr lang="en-US" sz="1400" dirty="0">
                <a:solidFill>
                  <a:schemeClr val="bg1"/>
                </a:solidFill>
                <a:latin typeface="Arial" panose="020B0604020202020204" pitchFamily="34" charset="0"/>
              </a:rPr>
              <a:t>Inform-</a:t>
            </a:r>
            <a:r>
              <a:rPr lang="en-US" sz="1400" dirty="0" err="1">
                <a:solidFill>
                  <a:schemeClr val="bg1"/>
                </a:solidFill>
                <a:latin typeface="Arial" panose="020B0604020202020204" pitchFamily="34" charset="0"/>
              </a:rPr>
              <a:t>Housing_Options_and_Care_Leavers.pdf</a:t>
            </a:r>
            <a:endParaRPr lang="en-US" sz="1400" dirty="0">
              <a:solidFill>
                <a:schemeClr val="bg1"/>
              </a:solidFill>
              <a:latin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400" dirty="0" smtClean="0"/>
              <a:t>Sweet 16…?</a:t>
            </a:r>
            <a:endParaRPr lang="en-GB" sz="4400" dirty="0"/>
          </a:p>
        </p:txBody>
      </p:sp>
      <p:sp>
        <p:nvSpPr>
          <p:cNvPr id="3" name="Rectangle 2"/>
          <p:cNvSpPr/>
          <p:nvPr/>
        </p:nvSpPr>
        <p:spPr>
          <a:xfrm>
            <a:off x="252000" y="5760000"/>
            <a:ext cx="5781228" cy="646331"/>
          </a:xfrm>
          <a:prstGeom prst="rect">
            <a:avLst/>
          </a:prstGeom>
        </p:spPr>
        <p:txBody>
          <a:bodyPr wrap="square">
            <a:spAutoFit/>
          </a:bodyPr>
          <a:lstStyle/>
          <a:p>
            <a:pPr>
              <a:spcBef>
                <a:spcPct val="50000"/>
              </a:spcBef>
            </a:pPr>
            <a:r>
              <a:rPr lang="en-GB" dirty="0">
                <a:solidFill>
                  <a:schemeClr val="bg1"/>
                </a:solidFill>
                <a:latin typeface="Arial" panose="020B0604020202020204" pitchFamily="34" charset="0"/>
                <a:hlinkClick r:id="rId3"/>
              </a:rPr>
              <a:t>Sweet 16? </a:t>
            </a:r>
            <a:r>
              <a:rPr lang="en-GB" dirty="0">
                <a:solidFill>
                  <a:schemeClr val="bg1"/>
                </a:solidFill>
                <a:latin typeface="Arial" panose="020B0604020202020204" pitchFamily="34" charset="0"/>
                <a:hlinkClick r:id="rId3"/>
              </a:rPr>
              <a:t>The Age of Leaving Care in Scotland </a:t>
            </a:r>
            <a:r>
              <a:rPr lang="en-GB" dirty="0">
                <a:solidFill>
                  <a:schemeClr val="bg1"/>
                </a:solidFill>
                <a:latin typeface="Arial" panose="020B0604020202020204" pitchFamily="34" charset="0"/>
                <a:hlinkClick r:id="rId3"/>
              </a:rPr>
              <a:t>SCCYP </a:t>
            </a:r>
            <a:r>
              <a:rPr lang="en-GB" dirty="0" smtClean="0">
                <a:solidFill>
                  <a:schemeClr val="bg1"/>
                </a:solidFill>
                <a:latin typeface="Arial" panose="020B0604020202020204" pitchFamily="34" charset="0"/>
                <a:hlinkClick r:id="rId3"/>
              </a:rPr>
              <a:t>2008</a:t>
            </a:r>
            <a:endParaRPr lang="en-GB" dirty="0">
              <a:solidFill>
                <a:schemeClr val="bg1"/>
              </a:solidFill>
              <a:latin typeface="Arial" panose="020B0604020202020204" pitchFamily="34" charset="0"/>
            </a:endParaRPr>
          </a:p>
        </p:txBody>
      </p:sp>
      <p:sp>
        <p:nvSpPr>
          <p:cNvPr id="4" name="Content Placeholder 3"/>
          <p:cNvSpPr>
            <a:spLocks noGrp="1"/>
          </p:cNvSpPr>
          <p:nvPr>
            <p:ph idx="1"/>
          </p:nvPr>
        </p:nvSpPr>
        <p:spPr>
          <a:xfrm>
            <a:off x="457200" y="1600201"/>
            <a:ext cx="8229600" cy="3989040"/>
          </a:xfrm>
        </p:spPr>
        <p:txBody>
          <a:bodyPr/>
          <a:lstStyle/>
          <a:p>
            <a:r>
              <a:rPr lang="en-GB" sz="2000" dirty="0">
                <a:solidFill>
                  <a:schemeClr val="bg1"/>
                </a:solidFill>
              </a:rPr>
              <a:t>The average age of leaving care….</a:t>
            </a:r>
          </a:p>
          <a:p>
            <a:r>
              <a:rPr lang="en-GB" dirty="0">
                <a:solidFill>
                  <a:schemeClr val="tx1"/>
                </a:solidFill>
              </a:rPr>
              <a:t>Time and again, young people and workers told us about a strong culture that assumed 16 was the age at which young people should leave care.</a:t>
            </a:r>
          </a:p>
          <a:p>
            <a:endParaRPr lang="en-GB" dirty="0">
              <a:solidFill>
                <a:schemeClr val="tx1"/>
              </a:solidFill>
            </a:endParaRPr>
          </a:p>
        </p:txBody>
      </p:sp>
    </p:spTree>
    <p:extLst>
      <p:ext uri="{BB962C8B-B14F-4D97-AF65-F5344CB8AC3E}">
        <p14:creationId xmlns:p14="http://schemas.microsoft.com/office/powerpoint/2010/main" val="379810529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GB" sz="4000" dirty="0" smtClean="0"/>
              <a:t>What is associated with good outcomes for care leavers?</a:t>
            </a:r>
          </a:p>
        </p:txBody>
      </p:sp>
      <p:sp>
        <p:nvSpPr>
          <p:cNvPr id="34819" name="Rectangle 4"/>
          <p:cNvSpPr>
            <a:spLocks noGrp="1" noChangeArrowheads="1"/>
          </p:cNvSpPr>
          <p:nvPr>
            <p:ph sz="half" idx="1"/>
          </p:nvPr>
        </p:nvSpPr>
        <p:spPr/>
        <p:txBody>
          <a:bodyPr/>
          <a:lstStyle/>
          <a:p>
            <a:pPr>
              <a:lnSpc>
                <a:spcPct val="114000"/>
              </a:lnSpc>
              <a:spcBef>
                <a:spcPts val="600"/>
              </a:spcBef>
              <a:spcAft>
                <a:spcPts val="600"/>
              </a:spcAft>
              <a:buClr>
                <a:schemeClr val="bg1"/>
              </a:buClr>
              <a:buFont typeface="Wingdings" panose="05000000000000000000" pitchFamily="2" charset="2"/>
              <a:buChar char="§"/>
            </a:pPr>
            <a:r>
              <a:rPr lang="en-GB" sz="1600" dirty="0">
                <a:latin typeface="Verdana" panose="020B0604030504040204" pitchFamily="34" charset="0"/>
                <a:ea typeface="Verdana" panose="020B0604030504040204" pitchFamily="34" charset="0"/>
                <a:cs typeface="Verdana" panose="020B0604030504040204" pitchFamily="34" charset="0"/>
              </a:rPr>
              <a:t>Stable care careers</a:t>
            </a:r>
          </a:p>
          <a:p>
            <a:pPr>
              <a:lnSpc>
                <a:spcPct val="114000"/>
              </a:lnSpc>
              <a:spcBef>
                <a:spcPts val="600"/>
              </a:spcBef>
              <a:spcAft>
                <a:spcPts val="600"/>
              </a:spcAft>
              <a:buClr>
                <a:schemeClr val="bg1"/>
              </a:buClr>
              <a:buFont typeface="Wingdings" panose="05000000000000000000" pitchFamily="2" charset="2"/>
              <a:buChar char="§"/>
            </a:pPr>
            <a:r>
              <a:rPr lang="en-GB" sz="1600" dirty="0">
                <a:latin typeface="Verdana" panose="020B0604030504040204" pitchFamily="34" charset="0"/>
                <a:ea typeface="Verdana" panose="020B0604030504040204" pitchFamily="34" charset="0"/>
                <a:cs typeface="Verdana" panose="020B0604030504040204" pitchFamily="34" charset="0"/>
              </a:rPr>
              <a:t>Continuous schooling</a:t>
            </a:r>
          </a:p>
          <a:p>
            <a:pPr>
              <a:lnSpc>
                <a:spcPct val="114000"/>
              </a:lnSpc>
              <a:spcBef>
                <a:spcPts val="600"/>
              </a:spcBef>
              <a:spcAft>
                <a:spcPts val="600"/>
              </a:spcAft>
              <a:buClr>
                <a:schemeClr val="bg1"/>
              </a:buClr>
              <a:buFont typeface="Wingdings" panose="05000000000000000000" pitchFamily="2" charset="2"/>
              <a:buChar char="§"/>
            </a:pPr>
            <a:r>
              <a:rPr lang="en-GB" sz="1600" dirty="0">
                <a:latin typeface="Verdana" panose="020B0604030504040204" pitchFamily="34" charset="0"/>
                <a:ea typeface="Verdana" panose="020B0604030504040204" pitchFamily="34" charset="0"/>
                <a:cs typeface="Verdana" panose="020B0604030504040204" pitchFamily="34" charset="0"/>
              </a:rPr>
              <a:t>Foster care background</a:t>
            </a:r>
          </a:p>
          <a:p>
            <a:pPr>
              <a:lnSpc>
                <a:spcPct val="114000"/>
              </a:lnSpc>
              <a:spcBef>
                <a:spcPts val="600"/>
              </a:spcBef>
              <a:spcAft>
                <a:spcPts val="600"/>
              </a:spcAft>
              <a:buClr>
                <a:schemeClr val="bg1"/>
              </a:buClr>
              <a:buFont typeface="Wingdings" panose="05000000000000000000" pitchFamily="2" charset="2"/>
              <a:buChar char="§"/>
            </a:pPr>
            <a:r>
              <a:rPr lang="en-GB" sz="1600" dirty="0">
                <a:latin typeface="Verdana" panose="020B0604030504040204" pitchFamily="34" charset="0"/>
                <a:ea typeface="Verdana" panose="020B0604030504040204" pitchFamily="34" charset="0"/>
                <a:cs typeface="Verdana" panose="020B0604030504040204" pitchFamily="34" charset="0"/>
              </a:rPr>
              <a:t>Encouragement of carers to do well</a:t>
            </a:r>
          </a:p>
          <a:p>
            <a:pPr>
              <a:lnSpc>
                <a:spcPct val="114000"/>
              </a:lnSpc>
              <a:spcBef>
                <a:spcPts val="600"/>
              </a:spcBef>
              <a:spcAft>
                <a:spcPts val="600"/>
              </a:spcAft>
              <a:buClr>
                <a:schemeClr val="bg1"/>
              </a:buClr>
              <a:buFont typeface="Wingdings" panose="05000000000000000000" pitchFamily="2" charset="2"/>
              <a:buChar char="§"/>
            </a:pPr>
            <a:r>
              <a:rPr lang="en-GB" sz="1600" dirty="0">
                <a:latin typeface="Verdana" panose="020B0604030504040204" pitchFamily="34" charset="0"/>
                <a:ea typeface="Verdana" panose="020B0604030504040204" pitchFamily="34" charset="0"/>
                <a:cs typeface="Verdana" panose="020B0604030504040204" pitchFamily="34" charset="0"/>
              </a:rPr>
              <a:t>Carer seeing promoting education as one of their central tasks</a:t>
            </a:r>
          </a:p>
          <a:p>
            <a:pPr>
              <a:lnSpc>
                <a:spcPct val="114000"/>
              </a:lnSpc>
              <a:spcBef>
                <a:spcPts val="600"/>
              </a:spcBef>
              <a:spcAft>
                <a:spcPts val="600"/>
              </a:spcAft>
              <a:buClr>
                <a:schemeClr val="bg1"/>
              </a:buClr>
              <a:buFont typeface="Wingdings" panose="05000000000000000000" pitchFamily="2" charset="2"/>
              <a:buChar char="§"/>
            </a:pPr>
            <a:r>
              <a:rPr lang="en-GB" sz="1600" dirty="0">
                <a:latin typeface="Verdana" panose="020B0604030504040204" pitchFamily="34" charset="0"/>
                <a:ea typeface="Verdana" panose="020B0604030504040204" pitchFamily="34" charset="0"/>
                <a:cs typeface="Verdana" panose="020B0604030504040204" pitchFamily="34" charset="0"/>
              </a:rPr>
              <a:t>Birth parent valuing education </a:t>
            </a:r>
          </a:p>
          <a:p>
            <a:pPr>
              <a:lnSpc>
                <a:spcPct val="114000"/>
              </a:lnSpc>
              <a:spcBef>
                <a:spcPts val="600"/>
              </a:spcBef>
              <a:spcAft>
                <a:spcPts val="600"/>
              </a:spcAft>
              <a:buClr>
                <a:schemeClr val="bg1"/>
              </a:buClr>
              <a:buFont typeface="Wingdings" panose="05000000000000000000" pitchFamily="2" charset="2"/>
              <a:buChar char="§"/>
            </a:pPr>
            <a:r>
              <a:rPr lang="en-GB" sz="1600" dirty="0">
                <a:latin typeface="Verdana" panose="020B0604030504040204" pitchFamily="34" charset="0"/>
                <a:ea typeface="Verdana" panose="020B0604030504040204" pitchFamily="34" charset="0"/>
                <a:cs typeface="Verdana" panose="020B0604030504040204" pitchFamily="34" charset="0"/>
              </a:rPr>
              <a:t>High realistic aspirations</a:t>
            </a:r>
          </a:p>
          <a:p>
            <a:pPr>
              <a:lnSpc>
                <a:spcPct val="114000"/>
              </a:lnSpc>
              <a:spcBef>
                <a:spcPts val="600"/>
              </a:spcBef>
              <a:spcAft>
                <a:spcPts val="600"/>
              </a:spcAft>
              <a:buClr>
                <a:schemeClr val="bg1"/>
              </a:buClr>
              <a:buFont typeface="Wingdings" panose="05000000000000000000" pitchFamily="2" charset="2"/>
              <a:buChar char="§"/>
            </a:pPr>
            <a:endParaRPr lang="en-GB" sz="1600" dirty="0">
              <a:latin typeface="Verdana" panose="020B0604030504040204" pitchFamily="34" charset="0"/>
              <a:ea typeface="Verdana" panose="020B0604030504040204" pitchFamily="34" charset="0"/>
              <a:cs typeface="Verdana" panose="020B0604030504040204" pitchFamily="34" charset="0"/>
            </a:endParaRPr>
          </a:p>
        </p:txBody>
      </p:sp>
      <p:sp>
        <p:nvSpPr>
          <p:cNvPr id="34820" name="Rectangle 5"/>
          <p:cNvSpPr>
            <a:spLocks noGrp="1" noChangeArrowheads="1"/>
          </p:cNvSpPr>
          <p:nvPr>
            <p:ph sz="half" idx="2"/>
          </p:nvPr>
        </p:nvSpPr>
        <p:spPr/>
        <p:txBody>
          <a:bodyPr/>
          <a:lstStyle/>
          <a:p>
            <a:pPr>
              <a:lnSpc>
                <a:spcPct val="114000"/>
              </a:lnSpc>
              <a:spcBef>
                <a:spcPts val="600"/>
              </a:spcBef>
              <a:spcAft>
                <a:spcPts val="600"/>
              </a:spcAft>
              <a:buClr>
                <a:schemeClr val="bg1"/>
              </a:buClr>
              <a:buFont typeface="Wingdings" panose="05000000000000000000" pitchFamily="2" charset="2"/>
              <a:buChar char="§"/>
            </a:pPr>
            <a:r>
              <a:rPr lang="en-GB" sz="1600" dirty="0">
                <a:latin typeface="Verdana" panose="020B0604030504040204" pitchFamily="34" charset="0"/>
                <a:ea typeface="Verdana" panose="020B0604030504040204" pitchFamily="34" charset="0"/>
                <a:cs typeface="Verdana" panose="020B0604030504040204" pitchFamily="34" charset="0"/>
              </a:rPr>
              <a:t>Life skills preparation</a:t>
            </a:r>
          </a:p>
          <a:p>
            <a:pPr>
              <a:lnSpc>
                <a:spcPct val="114000"/>
              </a:lnSpc>
              <a:spcBef>
                <a:spcPts val="600"/>
              </a:spcBef>
              <a:spcAft>
                <a:spcPts val="600"/>
              </a:spcAft>
              <a:buClr>
                <a:schemeClr val="bg1"/>
              </a:buClr>
              <a:buFont typeface="Wingdings" panose="05000000000000000000" pitchFamily="2" charset="2"/>
              <a:buChar char="§"/>
            </a:pPr>
            <a:r>
              <a:rPr lang="en-GB" sz="1600" dirty="0">
                <a:latin typeface="Verdana" panose="020B0604030504040204" pitchFamily="34" charset="0"/>
                <a:ea typeface="Verdana" panose="020B0604030504040204" pitchFamily="34" charset="0"/>
                <a:cs typeface="Verdana" panose="020B0604030504040204" pitchFamily="34" charset="0"/>
              </a:rPr>
              <a:t>Leaving care older than age 16</a:t>
            </a:r>
          </a:p>
          <a:p>
            <a:pPr>
              <a:lnSpc>
                <a:spcPct val="114000"/>
              </a:lnSpc>
              <a:spcBef>
                <a:spcPts val="600"/>
              </a:spcBef>
              <a:spcAft>
                <a:spcPts val="600"/>
              </a:spcAft>
              <a:buClr>
                <a:schemeClr val="bg1"/>
              </a:buClr>
              <a:buFont typeface="Wingdings" panose="05000000000000000000" pitchFamily="2" charset="2"/>
              <a:buChar char="§"/>
            </a:pPr>
            <a:r>
              <a:rPr lang="en-GB" sz="1600" dirty="0">
                <a:latin typeface="Verdana" panose="020B0604030504040204" pitchFamily="34" charset="0"/>
                <a:ea typeface="Verdana" panose="020B0604030504040204" pitchFamily="34" charset="0"/>
                <a:cs typeface="Verdana" panose="020B0604030504040204" pitchFamily="34" charset="0"/>
              </a:rPr>
              <a:t>Good social networks, relationships and self esteem</a:t>
            </a:r>
          </a:p>
          <a:p>
            <a:pPr>
              <a:lnSpc>
                <a:spcPct val="114000"/>
              </a:lnSpc>
              <a:spcBef>
                <a:spcPts val="600"/>
              </a:spcBef>
              <a:spcAft>
                <a:spcPts val="600"/>
              </a:spcAft>
              <a:buClr>
                <a:schemeClr val="bg1"/>
              </a:buClr>
              <a:buFont typeface="Wingdings" panose="05000000000000000000" pitchFamily="2" charset="2"/>
              <a:buChar char="§"/>
            </a:pPr>
            <a:r>
              <a:rPr lang="en-GB" sz="1600" dirty="0">
                <a:latin typeface="Verdana" panose="020B0604030504040204" pitchFamily="34" charset="0"/>
                <a:ea typeface="Verdana" panose="020B0604030504040204" pitchFamily="34" charset="0"/>
                <a:cs typeface="Verdana" panose="020B0604030504040204" pitchFamily="34" charset="0"/>
              </a:rPr>
              <a:t>Stability in accommodation after leaving care</a:t>
            </a:r>
          </a:p>
          <a:p>
            <a:pPr>
              <a:lnSpc>
                <a:spcPct val="114000"/>
              </a:lnSpc>
              <a:spcBef>
                <a:spcPts val="600"/>
              </a:spcBef>
              <a:spcAft>
                <a:spcPts val="600"/>
              </a:spcAft>
              <a:buClr>
                <a:schemeClr val="bg1"/>
              </a:buClr>
              <a:buFont typeface="Wingdings" panose="05000000000000000000" pitchFamily="2" charset="2"/>
              <a:buChar char="§"/>
            </a:pPr>
            <a:r>
              <a:rPr lang="en-GB" sz="1600" dirty="0">
                <a:latin typeface="Verdana" panose="020B0604030504040204" pitchFamily="34" charset="0"/>
                <a:ea typeface="Verdana" panose="020B0604030504040204" pitchFamily="34" charset="0"/>
                <a:cs typeface="Verdana" panose="020B0604030504040204" pitchFamily="34" charset="0"/>
              </a:rPr>
              <a:t>Support from leaving care team</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4"/>
          <p:cNvSpPr>
            <a:spLocks noGrp="1" noChangeArrowheads="1"/>
          </p:cNvSpPr>
          <p:nvPr>
            <p:ph type="title"/>
          </p:nvPr>
        </p:nvSpPr>
        <p:spPr/>
        <p:txBody>
          <a:bodyPr/>
          <a:lstStyle/>
          <a:p>
            <a:r>
              <a:rPr lang="en-GB" dirty="0" smtClean="0"/>
              <a:t>Aspirations</a:t>
            </a:r>
          </a:p>
        </p:txBody>
      </p:sp>
      <p:sp>
        <p:nvSpPr>
          <p:cNvPr id="2" name="Content Placeholder 1"/>
          <p:cNvSpPr>
            <a:spLocks noGrp="1"/>
          </p:cNvSpPr>
          <p:nvPr>
            <p:ph idx="1"/>
          </p:nvPr>
        </p:nvSpPr>
        <p:spPr/>
        <p:txBody>
          <a:bodyPr/>
          <a:lstStyle/>
          <a:p>
            <a:r>
              <a:rPr lang="en-GB" dirty="0"/>
              <a:t>I would have liked, in the personal development plans, I would have liked them to lay out ‘Where do you want to go in the future?... What are your aspirations? Where would you like to go? How can we help you develop as a person?’ Because if you’re developed as a person then you can live on your own more successfully generally. I would have liked them to ask me … courses or places to look for courses. But I didn’t get none of that.</a:t>
            </a:r>
          </a:p>
          <a:p>
            <a:endParaRPr lang="en-GB" dirty="0"/>
          </a:p>
        </p:txBody>
      </p:sp>
      <p:sp>
        <p:nvSpPr>
          <p:cNvPr id="36868" name="Text Box 6"/>
          <p:cNvSpPr txBox="1">
            <a:spLocks noChangeArrowheads="1"/>
          </p:cNvSpPr>
          <p:nvPr/>
        </p:nvSpPr>
        <p:spPr bwMode="auto">
          <a:xfrm>
            <a:off x="250825" y="5760000"/>
            <a:ext cx="5976938" cy="646331"/>
          </a:xfrm>
          <a:prstGeom prst="rect">
            <a:avLst/>
          </a:prstGeom>
          <a:noFill/>
          <a:ln w="9525">
            <a:noFill/>
            <a:miter lim="800000"/>
            <a:headEnd/>
            <a:tailEnd/>
          </a:ln>
        </p:spPr>
        <p:txBody>
          <a:bodyPr>
            <a:spAutoFit/>
          </a:bodyPr>
          <a:lstStyle/>
          <a:p>
            <a:pPr marL="0" lvl="1">
              <a:spcBef>
                <a:spcPct val="50000"/>
              </a:spcBef>
              <a:defRPr/>
            </a:pPr>
            <a:r>
              <a:rPr lang="en-GB" dirty="0">
                <a:solidFill>
                  <a:schemeClr val="bg1"/>
                </a:solidFill>
                <a:latin typeface="Arial" panose="020B0604020202020204" pitchFamily="34" charset="0"/>
              </a:rPr>
              <a:t>The experiences of young care leavers from different ethnic groups JRT </a:t>
            </a:r>
            <a:r>
              <a:rPr lang="en-GB" dirty="0" smtClean="0">
                <a:solidFill>
                  <a:schemeClr val="bg1"/>
                </a:solidFill>
                <a:latin typeface="Arial" panose="020B0604020202020204" pitchFamily="34" charset="0"/>
              </a:rPr>
              <a:t>2005</a:t>
            </a:r>
            <a:endParaRPr lang="en-GB" dirty="0">
              <a:solidFill>
                <a:schemeClr val="bg1"/>
              </a:solidFill>
              <a:latin typeface="Arial" panose="020B0604020202020204"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One Care Journey</a:t>
            </a:r>
          </a:p>
        </p:txBody>
      </p:sp>
      <p:sp>
        <p:nvSpPr>
          <p:cNvPr id="5" name="Freeform 4"/>
          <p:cNvSpPr/>
          <p:nvPr/>
        </p:nvSpPr>
        <p:spPr>
          <a:xfrm>
            <a:off x="504656" y="1124038"/>
            <a:ext cx="8182143" cy="1191631"/>
          </a:xfrm>
          <a:custGeom>
            <a:avLst/>
            <a:gdLst>
              <a:gd name="connsiteX0" fmla="*/ 0 w 8182143"/>
              <a:gd name="connsiteY0" fmla="*/ 297908 h 1191631"/>
              <a:gd name="connsiteX1" fmla="*/ 7586328 w 8182143"/>
              <a:gd name="connsiteY1" fmla="*/ 297908 h 1191631"/>
              <a:gd name="connsiteX2" fmla="*/ 7586328 w 8182143"/>
              <a:gd name="connsiteY2" fmla="*/ 0 h 1191631"/>
              <a:gd name="connsiteX3" fmla="*/ 8182143 w 8182143"/>
              <a:gd name="connsiteY3" fmla="*/ 595816 h 1191631"/>
              <a:gd name="connsiteX4" fmla="*/ 7586328 w 8182143"/>
              <a:gd name="connsiteY4" fmla="*/ 1191631 h 1191631"/>
              <a:gd name="connsiteX5" fmla="*/ 7586328 w 8182143"/>
              <a:gd name="connsiteY5" fmla="*/ 893723 h 1191631"/>
              <a:gd name="connsiteX6" fmla="*/ 0 w 8182143"/>
              <a:gd name="connsiteY6" fmla="*/ 893723 h 1191631"/>
              <a:gd name="connsiteX7" fmla="*/ 0 w 8182143"/>
              <a:gd name="connsiteY7" fmla="*/ 297908 h 1191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82143" h="1191631">
                <a:moveTo>
                  <a:pt x="0" y="297908"/>
                </a:moveTo>
                <a:lnTo>
                  <a:pt x="7586328" y="297908"/>
                </a:lnTo>
                <a:lnTo>
                  <a:pt x="7586328" y="0"/>
                </a:lnTo>
                <a:lnTo>
                  <a:pt x="8182143" y="595816"/>
                </a:lnTo>
                <a:lnTo>
                  <a:pt x="7586328" y="1191631"/>
                </a:lnTo>
                <a:lnTo>
                  <a:pt x="7586328" y="893723"/>
                </a:lnTo>
                <a:lnTo>
                  <a:pt x="0" y="893723"/>
                </a:lnTo>
                <a:lnTo>
                  <a:pt x="0" y="297908"/>
                </a:lnTo>
                <a:close/>
              </a:path>
            </a:pathLst>
          </a:custGeom>
          <a:solidFill>
            <a:srgbClr val="7030A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72390" tIns="370298" rIns="551908" bIns="487080" numCol="1" spcCol="1270" anchor="ctr" anchorCtr="0">
            <a:noAutofit/>
          </a:bodyPr>
          <a:lstStyle/>
          <a:p>
            <a:pPr lvl="0" algn="l" defTabSz="844550">
              <a:lnSpc>
                <a:spcPct val="90000"/>
              </a:lnSpc>
              <a:spcBef>
                <a:spcPct val="0"/>
              </a:spcBef>
              <a:spcAft>
                <a:spcPct val="35000"/>
              </a:spcAft>
            </a:pPr>
            <a:r>
              <a:rPr lang="en-GB" sz="1600" kern="1200" dirty="0" smtClean="0">
                <a:latin typeface="Verdana" panose="020B0604030504040204" pitchFamily="34" charset="0"/>
                <a:ea typeface="Verdana" panose="020B0604030504040204" pitchFamily="34" charset="0"/>
                <a:cs typeface="Verdana" panose="020B0604030504040204" pitchFamily="34" charset="0"/>
              </a:rPr>
              <a:t>Pre-Care Experience</a:t>
            </a:r>
            <a:endParaRPr lang="en-GB" sz="1600" kern="1200" dirty="0">
              <a:latin typeface="Verdana" panose="020B0604030504040204" pitchFamily="34" charset="0"/>
              <a:ea typeface="Verdana" panose="020B0604030504040204" pitchFamily="34" charset="0"/>
              <a:cs typeface="Verdana" panose="020B0604030504040204" pitchFamily="34" charset="0"/>
            </a:endParaRPr>
          </a:p>
        </p:txBody>
      </p:sp>
      <p:sp>
        <p:nvSpPr>
          <p:cNvPr id="8" name="Freeform 7"/>
          <p:cNvSpPr/>
          <p:nvPr/>
        </p:nvSpPr>
        <p:spPr>
          <a:xfrm>
            <a:off x="504655" y="2132856"/>
            <a:ext cx="2425188" cy="2550405"/>
          </a:xfrm>
          <a:custGeom>
            <a:avLst/>
            <a:gdLst>
              <a:gd name="connsiteX0" fmla="*/ 0 w 2520100"/>
              <a:gd name="connsiteY0" fmla="*/ 0 h 2295521"/>
              <a:gd name="connsiteX1" fmla="*/ 2520100 w 2520100"/>
              <a:gd name="connsiteY1" fmla="*/ 0 h 2295521"/>
              <a:gd name="connsiteX2" fmla="*/ 2520100 w 2520100"/>
              <a:gd name="connsiteY2" fmla="*/ 2295521 h 2295521"/>
              <a:gd name="connsiteX3" fmla="*/ 0 w 2520100"/>
              <a:gd name="connsiteY3" fmla="*/ 2295521 h 2295521"/>
              <a:gd name="connsiteX4" fmla="*/ 0 w 2520100"/>
              <a:gd name="connsiteY4" fmla="*/ 0 h 22955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0100" h="2295521">
                <a:moveTo>
                  <a:pt x="0" y="0"/>
                </a:moveTo>
                <a:lnTo>
                  <a:pt x="2520100" y="0"/>
                </a:lnTo>
                <a:lnTo>
                  <a:pt x="2520100" y="2295521"/>
                </a:lnTo>
                <a:lnTo>
                  <a:pt x="0" y="2295521"/>
                </a:lnTo>
                <a:lnTo>
                  <a:pt x="0" y="0"/>
                </a:lnTo>
                <a:close/>
              </a:path>
            </a:pathLst>
          </a:custGeom>
          <a:noFill/>
          <a:ln>
            <a:noFill/>
          </a:ln>
        </p:spPr>
        <p:style>
          <a:lnRef idx="2">
            <a:schemeClr val="accent1">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3340" tIns="53340" rIns="53340" bIns="53340" numCol="1" spcCol="1270" anchor="t" anchorCtr="0">
            <a:noAutofit/>
          </a:bodyPr>
          <a:lstStyle/>
          <a:p>
            <a:pPr marL="228600" lvl="0" indent="-171450" algn="l" defTabSz="311150">
              <a:lnSpc>
                <a:spcPct val="90000"/>
              </a:lnSpc>
              <a:spcBef>
                <a:spcPct val="0"/>
              </a:spcBef>
              <a:spcAft>
                <a:spcPct val="15000"/>
              </a:spcAft>
              <a:buClr>
                <a:schemeClr val="bg1"/>
              </a:buClr>
              <a:buFont typeface="Wingdings" panose="05000000000000000000" pitchFamily="2" charset="2"/>
              <a:buChar char="§"/>
            </a:pPr>
            <a:r>
              <a:rPr lang="en-GB" sz="1200" b="0" kern="12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Pre-birth</a:t>
            </a:r>
            <a:endParaRPr lang="en-GB" sz="1200" b="0" kern="1200" dirty="0">
              <a:solidFill>
                <a:schemeClr val="tx1"/>
              </a:solidFill>
              <a:latin typeface="Verdana" panose="020B0604030504040204" pitchFamily="34" charset="0"/>
              <a:ea typeface="Verdana" panose="020B0604030504040204" pitchFamily="34" charset="0"/>
              <a:cs typeface="Verdana" panose="020B0604030504040204" pitchFamily="34" charset="0"/>
            </a:endParaRPr>
          </a:p>
          <a:p>
            <a:pPr marL="228600" lvl="0" indent="-171450" algn="l" defTabSz="311150">
              <a:lnSpc>
                <a:spcPct val="90000"/>
              </a:lnSpc>
              <a:spcBef>
                <a:spcPct val="0"/>
              </a:spcBef>
              <a:spcAft>
                <a:spcPct val="15000"/>
              </a:spcAft>
              <a:buClr>
                <a:schemeClr val="bg1"/>
              </a:buClr>
              <a:buFont typeface="Wingdings" panose="05000000000000000000" pitchFamily="2" charset="2"/>
              <a:buChar char="§"/>
            </a:pPr>
            <a:r>
              <a:rPr lang="en-GB" sz="1200" b="0" kern="12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Neural Development</a:t>
            </a:r>
            <a:endParaRPr lang="en-GB" sz="1200" b="0" kern="1200" dirty="0">
              <a:solidFill>
                <a:schemeClr val="tx1"/>
              </a:solidFill>
              <a:latin typeface="Verdana" panose="020B0604030504040204" pitchFamily="34" charset="0"/>
              <a:ea typeface="Verdana" panose="020B0604030504040204" pitchFamily="34" charset="0"/>
              <a:cs typeface="Verdana" panose="020B0604030504040204" pitchFamily="34" charset="0"/>
            </a:endParaRPr>
          </a:p>
          <a:p>
            <a:pPr marL="228600" lvl="0" indent="-171450" algn="l" defTabSz="311150">
              <a:lnSpc>
                <a:spcPct val="90000"/>
              </a:lnSpc>
              <a:spcBef>
                <a:spcPct val="0"/>
              </a:spcBef>
              <a:spcAft>
                <a:spcPct val="15000"/>
              </a:spcAft>
              <a:buClr>
                <a:schemeClr val="bg1"/>
              </a:buClr>
              <a:buFont typeface="Wingdings" panose="05000000000000000000" pitchFamily="2" charset="2"/>
              <a:buChar char="§"/>
            </a:pPr>
            <a:r>
              <a:rPr lang="en-GB" sz="1200" b="0" kern="12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Parenting Capacity/Care Experience</a:t>
            </a:r>
            <a:endParaRPr lang="en-GB" sz="1200" b="0" kern="1200" dirty="0">
              <a:solidFill>
                <a:schemeClr val="tx1"/>
              </a:solidFill>
              <a:latin typeface="Verdana" panose="020B0604030504040204" pitchFamily="34" charset="0"/>
              <a:ea typeface="Verdana" panose="020B0604030504040204" pitchFamily="34" charset="0"/>
              <a:cs typeface="Verdana" panose="020B0604030504040204" pitchFamily="34" charset="0"/>
            </a:endParaRPr>
          </a:p>
          <a:p>
            <a:pPr marL="228600" lvl="0" indent="-171450" algn="l" defTabSz="311150">
              <a:lnSpc>
                <a:spcPct val="90000"/>
              </a:lnSpc>
              <a:spcBef>
                <a:spcPct val="0"/>
              </a:spcBef>
              <a:spcAft>
                <a:spcPct val="15000"/>
              </a:spcAft>
              <a:buClr>
                <a:schemeClr val="bg1"/>
              </a:buClr>
              <a:buFont typeface="Wingdings" panose="05000000000000000000" pitchFamily="2" charset="2"/>
              <a:buChar char="§"/>
            </a:pPr>
            <a:r>
              <a:rPr lang="en-GB" sz="1200" b="0" kern="12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Developmental Milestones</a:t>
            </a:r>
            <a:endParaRPr lang="en-GB" sz="1200" b="0" kern="1200" dirty="0">
              <a:solidFill>
                <a:schemeClr val="tx1"/>
              </a:solidFill>
              <a:latin typeface="Verdana" panose="020B0604030504040204" pitchFamily="34" charset="0"/>
              <a:ea typeface="Verdana" panose="020B0604030504040204" pitchFamily="34" charset="0"/>
              <a:cs typeface="Verdana" panose="020B0604030504040204" pitchFamily="34" charset="0"/>
            </a:endParaRPr>
          </a:p>
          <a:p>
            <a:pPr marL="228600" lvl="0" indent="-171450" algn="l" defTabSz="311150">
              <a:lnSpc>
                <a:spcPct val="90000"/>
              </a:lnSpc>
              <a:spcBef>
                <a:spcPct val="0"/>
              </a:spcBef>
              <a:spcAft>
                <a:spcPct val="15000"/>
              </a:spcAft>
              <a:buClr>
                <a:schemeClr val="bg1"/>
              </a:buClr>
              <a:buFont typeface="Wingdings" panose="05000000000000000000" pitchFamily="2" charset="2"/>
              <a:buChar char="§"/>
            </a:pPr>
            <a:r>
              <a:rPr lang="en-GB" sz="1200" b="0" kern="12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Trauma, Neglect &amp; Abuse</a:t>
            </a:r>
            <a:endParaRPr lang="en-GB" sz="1200" b="0" kern="1200" dirty="0">
              <a:solidFill>
                <a:schemeClr val="tx1"/>
              </a:solidFill>
              <a:latin typeface="Verdana" panose="020B0604030504040204" pitchFamily="34" charset="0"/>
              <a:ea typeface="Verdana" panose="020B0604030504040204" pitchFamily="34" charset="0"/>
              <a:cs typeface="Verdana" panose="020B0604030504040204" pitchFamily="34" charset="0"/>
            </a:endParaRPr>
          </a:p>
          <a:p>
            <a:pPr marL="228600" lvl="0" indent="-171450" algn="l" defTabSz="311150">
              <a:lnSpc>
                <a:spcPct val="90000"/>
              </a:lnSpc>
              <a:spcBef>
                <a:spcPct val="0"/>
              </a:spcBef>
              <a:spcAft>
                <a:spcPct val="15000"/>
              </a:spcAft>
              <a:buClr>
                <a:schemeClr val="bg1"/>
              </a:buClr>
              <a:buFont typeface="Wingdings" panose="05000000000000000000" pitchFamily="2" charset="2"/>
              <a:buChar char="§"/>
            </a:pPr>
            <a:r>
              <a:rPr lang="en-GB" sz="1200" b="0" kern="12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Pre Care experiences</a:t>
            </a:r>
            <a:endParaRPr lang="en-GB" sz="1200" b="0" kern="1200" dirty="0">
              <a:solidFill>
                <a:schemeClr val="tx1"/>
              </a:solidFill>
              <a:latin typeface="Verdana" panose="020B0604030504040204" pitchFamily="34" charset="0"/>
              <a:ea typeface="Verdana" panose="020B0604030504040204" pitchFamily="34" charset="0"/>
              <a:cs typeface="Verdana" panose="020B0604030504040204" pitchFamily="34" charset="0"/>
            </a:endParaRPr>
          </a:p>
          <a:p>
            <a:pPr marL="171450" marR="0" lvl="0" indent="-171450" algn="l" defTabSz="914400" eaLnBrk="1" fontAlgn="auto" latinLnBrk="0" hangingPunct="1">
              <a:lnSpc>
                <a:spcPct val="100000"/>
              </a:lnSpc>
              <a:spcBef>
                <a:spcPct val="0"/>
              </a:spcBef>
              <a:spcAft>
                <a:spcPts val="0"/>
              </a:spcAft>
              <a:buClr>
                <a:schemeClr val="bg1"/>
              </a:buClr>
              <a:buSzTx/>
              <a:buFont typeface="Wingdings" panose="05000000000000000000" pitchFamily="2" charset="2"/>
              <a:buChar char="§"/>
              <a:tabLst/>
              <a:defRPr/>
            </a:pPr>
            <a:r>
              <a:rPr lang="en-GB" sz="1200" b="0" kern="12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Transition Into Care</a:t>
            </a:r>
            <a:endParaRPr lang="en-GB" sz="1200" b="0" kern="1200" dirty="0">
              <a:solidFill>
                <a:schemeClr val="tx1"/>
              </a:solidFill>
              <a:latin typeface="Verdana" panose="020B0604030504040204" pitchFamily="34" charset="0"/>
              <a:ea typeface="Verdana" panose="020B0604030504040204" pitchFamily="34" charset="0"/>
              <a:cs typeface="Verdana" panose="020B0604030504040204" pitchFamily="34" charset="0"/>
            </a:endParaRPr>
          </a:p>
          <a:p>
            <a:pPr marL="171450" marR="0" lvl="0" indent="-171450" algn="l" defTabSz="914400" eaLnBrk="1" fontAlgn="auto" latinLnBrk="0" hangingPunct="1">
              <a:lnSpc>
                <a:spcPct val="100000"/>
              </a:lnSpc>
              <a:spcBef>
                <a:spcPct val="0"/>
              </a:spcBef>
              <a:spcAft>
                <a:spcPts val="0"/>
              </a:spcAft>
              <a:buClr>
                <a:schemeClr val="bg1"/>
              </a:buClr>
              <a:buSzTx/>
              <a:buFont typeface="Wingdings" panose="05000000000000000000" pitchFamily="2" charset="2"/>
              <a:buChar char="§"/>
              <a:tabLst/>
              <a:defRPr/>
            </a:pPr>
            <a:r>
              <a:rPr lang="en-GB" sz="1200" b="0" kern="12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Attachment &amp; Resilience</a:t>
            </a:r>
          </a:p>
          <a:p>
            <a:pPr marL="228600" lvl="0" indent="-171450" algn="l" defTabSz="311150">
              <a:lnSpc>
                <a:spcPct val="90000"/>
              </a:lnSpc>
              <a:spcBef>
                <a:spcPct val="0"/>
              </a:spcBef>
              <a:spcAft>
                <a:spcPct val="15000"/>
              </a:spcAft>
              <a:buClr>
                <a:schemeClr val="bg1"/>
              </a:buClr>
              <a:buFont typeface="Wingdings" panose="05000000000000000000" pitchFamily="2" charset="2"/>
              <a:buChar char="§"/>
            </a:pPr>
            <a:endParaRPr lang="en-GB" sz="1200" b="0" kern="1200"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
        <p:nvSpPr>
          <p:cNvPr id="10" name="Freeform 9"/>
          <p:cNvSpPr/>
          <p:nvPr/>
        </p:nvSpPr>
        <p:spPr>
          <a:xfrm>
            <a:off x="2977300" y="1731969"/>
            <a:ext cx="5662043" cy="1191631"/>
          </a:xfrm>
          <a:custGeom>
            <a:avLst/>
            <a:gdLst>
              <a:gd name="connsiteX0" fmla="*/ 0 w 5662043"/>
              <a:gd name="connsiteY0" fmla="*/ 297908 h 1191631"/>
              <a:gd name="connsiteX1" fmla="*/ 5066228 w 5662043"/>
              <a:gd name="connsiteY1" fmla="*/ 297908 h 1191631"/>
              <a:gd name="connsiteX2" fmla="*/ 5066228 w 5662043"/>
              <a:gd name="connsiteY2" fmla="*/ 0 h 1191631"/>
              <a:gd name="connsiteX3" fmla="*/ 5662043 w 5662043"/>
              <a:gd name="connsiteY3" fmla="*/ 595816 h 1191631"/>
              <a:gd name="connsiteX4" fmla="*/ 5066228 w 5662043"/>
              <a:gd name="connsiteY4" fmla="*/ 1191631 h 1191631"/>
              <a:gd name="connsiteX5" fmla="*/ 5066228 w 5662043"/>
              <a:gd name="connsiteY5" fmla="*/ 893723 h 1191631"/>
              <a:gd name="connsiteX6" fmla="*/ 0 w 5662043"/>
              <a:gd name="connsiteY6" fmla="*/ 893723 h 1191631"/>
              <a:gd name="connsiteX7" fmla="*/ 0 w 5662043"/>
              <a:gd name="connsiteY7" fmla="*/ 297908 h 1191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662043" h="1191631">
                <a:moveTo>
                  <a:pt x="0" y="297908"/>
                </a:moveTo>
                <a:lnTo>
                  <a:pt x="5066228" y="297908"/>
                </a:lnTo>
                <a:lnTo>
                  <a:pt x="5066228" y="0"/>
                </a:lnTo>
                <a:lnTo>
                  <a:pt x="5662043" y="595816"/>
                </a:lnTo>
                <a:lnTo>
                  <a:pt x="5066228" y="1191631"/>
                </a:lnTo>
                <a:lnTo>
                  <a:pt x="5066228" y="893723"/>
                </a:lnTo>
                <a:lnTo>
                  <a:pt x="0" y="893723"/>
                </a:lnTo>
                <a:lnTo>
                  <a:pt x="0" y="297908"/>
                </a:lnTo>
                <a:close/>
              </a:path>
            </a:pathLst>
          </a:custGeom>
          <a:solidFill>
            <a:srgbClr val="F9A3F3"/>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72390" tIns="370298" rIns="551908" bIns="487080" numCol="1" spcCol="1270" anchor="ctr" anchorCtr="0">
            <a:noAutofit/>
          </a:bodyPr>
          <a:lstStyle/>
          <a:p>
            <a:pPr lvl="0" algn="l" defTabSz="844550">
              <a:lnSpc>
                <a:spcPct val="90000"/>
              </a:lnSpc>
              <a:spcBef>
                <a:spcPct val="0"/>
              </a:spcBef>
              <a:spcAft>
                <a:spcPct val="35000"/>
              </a:spcAft>
            </a:pPr>
            <a:r>
              <a:rPr lang="en-GB" sz="1600" kern="1200" dirty="0" smtClean="0">
                <a:latin typeface="Verdana" panose="020B0604030504040204" pitchFamily="34" charset="0"/>
                <a:ea typeface="Verdana" panose="020B0604030504040204" pitchFamily="34" charset="0"/>
                <a:cs typeface="Verdana" panose="020B0604030504040204" pitchFamily="34" charset="0"/>
              </a:rPr>
              <a:t>Looked After Experience</a:t>
            </a:r>
            <a:endParaRPr lang="en-GB" sz="1600" kern="1200" dirty="0">
              <a:latin typeface="Verdana" panose="020B0604030504040204" pitchFamily="34" charset="0"/>
              <a:ea typeface="Verdana" panose="020B0604030504040204" pitchFamily="34" charset="0"/>
              <a:cs typeface="Verdana" panose="020B0604030504040204" pitchFamily="34" charset="0"/>
            </a:endParaRPr>
          </a:p>
        </p:txBody>
      </p:sp>
      <p:sp>
        <p:nvSpPr>
          <p:cNvPr id="11" name="Freeform 10"/>
          <p:cNvSpPr/>
          <p:nvPr/>
        </p:nvSpPr>
        <p:spPr>
          <a:xfrm>
            <a:off x="2977299" y="2780928"/>
            <a:ext cx="2472645" cy="2939811"/>
          </a:xfrm>
          <a:custGeom>
            <a:avLst/>
            <a:gdLst>
              <a:gd name="connsiteX0" fmla="*/ 0 w 2520100"/>
              <a:gd name="connsiteY0" fmla="*/ 0 h 2719183"/>
              <a:gd name="connsiteX1" fmla="*/ 2520100 w 2520100"/>
              <a:gd name="connsiteY1" fmla="*/ 0 h 2719183"/>
              <a:gd name="connsiteX2" fmla="*/ 2520100 w 2520100"/>
              <a:gd name="connsiteY2" fmla="*/ 2719183 h 2719183"/>
              <a:gd name="connsiteX3" fmla="*/ 0 w 2520100"/>
              <a:gd name="connsiteY3" fmla="*/ 2719183 h 2719183"/>
              <a:gd name="connsiteX4" fmla="*/ 0 w 2520100"/>
              <a:gd name="connsiteY4" fmla="*/ 0 h 27191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0100" h="2719183">
                <a:moveTo>
                  <a:pt x="0" y="0"/>
                </a:moveTo>
                <a:lnTo>
                  <a:pt x="2520100" y="0"/>
                </a:lnTo>
                <a:lnTo>
                  <a:pt x="2520100" y="2719183"/>
                </a:lnTo>
                <a:lnTo>
                  <a:pt x="0" y="2719183"/>
                </a:lnTo>
                <a:lnTo>
                  <a:pt x="0" y="0"/>
                </a:lnTo>
                <a:close/>
              </a:path>
            </a:pathLst>
          </a:custGeom>
          <a:noFill/>
          <a:ln>
            <a:noFill/>
          </a:ln>
        </p:spPr>
        <p:style>
          <a:lnRef idx="2">
            <a:schemeClr val="accent1">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3340" tIns="53340" rIns="53340" bIns="53340" numCol="1" spcCol="1270" anchor="t" anchorCtr="0">
            <a:noAutofit/>
          </a:bodyPr>
          <a:lstStyle/>
          <a:p>
            <a:pPr marL="171450" lvl="0" indent="-171450" algn="l" defTabSz="622300">
              <a:lnSpc>
                <a:spcPct val="90000"/>
              </a:lnSpc>
              <a:spcBef>
                <a:spcPct val="0"/>
              </a:spcBef>
              <a:spcAft>
                <a:spcPct val="35000"/>
              </a:spcAft>
              <a:buClr>
                <a:schemeClr val="bg1"/>
              </a:buClr>
              <a:buFont typeface="Wingdings" panose="05000000000000000000" pitchFamily="2" charset="2"/>
              <a:buChar char="§"/>
            </a:pPr>
            <a:r>
              <a:rPr lang="en-GB" sz="1200" b="0" kern="12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Age at entry into care setting</a:t>
            </a:r>
            <a:endParaRPr lang="en-GB" sz="1200" b="0" kern="1200" dirty="0">
              <a:solidFill>
                <a:schemeClr val="tx1"/>
              </a:solidFill>
              <a:latin typeface="Verdana" panose="020B0604030504040204" pitchFamily="34" charset="0"/>
              <a:ea typeface="Verdana" panose="020B0604030504040204" pitchFamily="34" charset="0"/>
              <a:cs typeface="Verdana" panose="020B0604030504040204" pitchFamily="34" charset="0"/>
            </a:endParaRPr>
          </a:p>
          <a:p>
            <a:pPr marL="171450" lvl="0" indent="-171450" algn="l" defTabSz="622300">
              <a:lnSpc>
                <a:spcPct val="90000"/>
              </a:lnSpc>
              <a:spcBef>
                <a:spcPct val="0"/>
              </a:spcBef>
              <a:spcAft>
                <a:spcPct val="35000"/>
              </a:spcAft>
              <a:buClr>
                <a:schemeClr val="bg1"/>
              </a:buClr>
              <a:buFont typeface="Wingdings" panose="05000000000000000000" pitchFamily="2" charset="2"/>
              <a:buChar char="§"/>
            </a:pPr>
            <a:r>
              <a:rPr lang="en-GB" sz="1200" b="0" kern="12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Family &amp; sibling contact</a:t>
            </a:r>
            <a:endParaRPr lang="en-GB" sz="1200" b="0" kern="1200" dirty="0">
              <a:solidFill>
                <a:schemeClr val="tx1"/>
              </a:solidFill>
              <a:latin typeface="Verdana" panose="020B0604030504040204" pitchFamily="34" charset="0"/>
              <a:ea typeface="Verdana" panose="020B0604030504040204" pitchFamily="34" charset="0"/>
              <a:cs typeface="Verdana" panose="020B0604030504040204" pitchFamily="34" charset="0"/>
            </a:endParaRPr>
          </a:p>
          <a:p>
            <a:pPr marL="171450" lvl="0" indent="-171450" algn="l" defTabSz="622300">
              <a:lnSpc>
                <a:spcPct val="90000"/>
              </a:lnSpc>
              <a:spcBef>
                <a:spcPct val="0"/>
              </a:spcBef>
              <a:spcAft>
                <a:spcPct val="35000"/>
              </a:spcAft>
              <a:buClr>
                <a:schemeClr val="bg1"/>
              </a:buClr>
              <a:buFont typeface="Wingdings" panose="05000000000000000000" pitchFamily="2" charset="2"/>
              <a:buChar char="§"/>
            </a:pPr>
            <a:r>
              <a:rPr lang="en-GB" sz="1200" b="0" kern="12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Identity</a:t>
            </a:r>
            <a:endParaRPr lang="en-GB" sz="1200" b="0" kern="1200" dirty="0">
              <a:solidFill>
                <a:schemeClr val="tx1"/>
              </a:solidFill>
              <a:latin typeface="Verdana" panose="020B0604030504040204" pitchFamily="34" charset="0"/>
              <a:ea typeface="Verdana" panose="020B0604030504040204" pitchFamily="34" charset="0"/>
              <a:cs typeface="Verdana" panose="020B0604030504040204" pitchFamily="34" charset="0"/>
            </a:endParaRPr>
          </a:p>
          <a:p>
            <a:pPr marL="171450" lvl="0" indent="-171450" algn="l" defTabSz="622300">
              <a:lnSpc>
                <a:spcPct val="90000"/>
              </a:lnSpc>
              <a:spcBef>
                <a:spcPct val="0"/>
              </a:spcBef>
              <a:spcAft>
                <a:spcPct val="35000"/>
              </a:spcAft>
              <a:buClr>
                <a:schemeClr val="bg1"/>
              </a:buClr>
              <a:buFont typeface="Wingdings" panose="05000000000000000000" pitchFamily="2" charset="2"/>
              <a:buChar char="§"/>
            </a:pPr>
            <a:r>
              <a:rPr lang="en-GB" sz="1200" b="0" kern="12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Multiple Placements &amp; Transitions</a:t>
            </a:r>
            <a:endParaRPr lang="en-GB" sz="1200" b="0" kern="1200" dirty="0">
              <a:solidFill>
                <a:schemeClr val="tx1"/>
              </a:solidFill>
              <a:latin typeface="Verdana" panose="020B0604030504040204" pitchFamily="34" charset="0"/>
              <a:ea typeface="Verdana" panose="020B0604030504040204" pitchFamily="34" charset="0"/>
              <a:cs typeface="Verdana" panose="020B0604030504040204" pitchFamily="34" charset="0"/>
            </a:endParaRPr>
          </a:p>
          <a:p>
            <a:pPr marL="171450" lvl="0" indent="-171450" algn="l" defTabSz="622300">
              <a:lnSpc>
                <a:spcPct val="90000"/>
              </a:lnSpc>
              <a:spcBef>
                <a:spcPct val="0"/>
              </a:spcBef>
              <a:spcAft>
                <a:spcPct val="35000"/>
              </a:spcAft>
              <a:buClr>
                <a:schemeClr val="bg1"/>
              </a:buClr>
              <a:buFont typeface="Wingdings" panose="05000000000000000000" pitchFamily="2" charset="2"/>
              <a:buChar char="§"/>
            </a:pPr>
            <a:r>
              <a:rPr lang="en-GB" sz="1200" b="0" kern="12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Stability &amp; Consistency</a:t>
            </a:r>
            <a:endParaRPr lang="en-GB" sz="1200" b="0" kern="1200" dirty="0">
              <a:solidFill>
                <a:schemeClr val="tx1"/>
              </a:solidFill>
              <a:latin typeface="Verdana" panose="020B0604030504040204" pitchFamily="34" charset="0"/>
              <a:ea typeface="Verdana" panose="020B0604030504040204" pitchFamily="34" charset="0"/>
              <a:cs typeface="Verdana" panose="020B0604030504040204" pitchFamily="34" charset="0"/>
            </a:endParaRPr>
          </a:p>
          <a:p>
            <a:pPr marL="171450" lvl="0" indent="-171450" algn="l" defTabSz="622300">
              <a:lnSpc>
                <a:spcPct val="90000"/>
              </a:lnSpc>
              <a:spcBef>
                <a:spcPct val="0"/>
              </a:spcBef>
              <a:spcAft>
                <a:spcPct val="35000"/>
              </a:spcAft>
              <a:buClr>
                <a:schemeClr val="bg1"/>
              </a:buClr>
              <a:buFont typeface="Wingdings" panose="05000000000000000000" pitchFamily="2" charset="2"/>
              <a:buChar char="§"/>
            </a:pPr>
            <a:r>
              <a:rPr lang="en-GB" sz="1200" b="0" kern="12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Felt Security</a:t>
            </a:r>
            <a:endParaRPr lang="en-GB" sz="1200" b="0" kern="1200" dirty="0">
              <a:solidFill>
                <a:schemeClr val="tx1"/>
              </a:solidFill>
              <a:latin typeface="Verdana" panose="020B0604030504040204" pitchFamily="34" charset="0"/>
              <a:ea typeface="Verdana" panose="020B0604030504040204" pitchFamily="34" charset="0"/>
              <a:cs typeface="Verdana" panose="020B0604030504040204" pitchFamily="34" charset="0"/>
            </a:endParaRPr>
          </a:p>
          <a:p>
            <a:pPr marL="171450" lvl="0" indent="-171450" algn="l" defTabSz="622300">
              <a:lnSpc>
                <a:spcPct val="90000"/>
              </a:lnSpc>
              <a:spcBef>
                <a:spcPct val="0"/>
              </a:spcBef>
              <a:spcAft>
                <a:spcPct val="35000"/>
              </a:spcAft>
              <a:buClr>
                <a:schemeClr val="bg1"/>
              </a:buClr>
              <a:buFont typeface="Wingdings" panose="05000000000000000000" pitchFamily="2" charset="2"/>
              <a:buChar char="§"/>
            </a:pPr>
            <a:r>
              <a:rPr lang="en-GB" sz="1200" b="0" kern="12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Educational Experience</a:t>
            </a:r>
            <a:endParaRPr lang="en-GB" sz="1200" b="0" kern="1200" dirty="0">
              <a:solidFill>
                <a:schemeClr val="tx1"/>
              </a:solidFill>
              <a:latin typeface="Verdana" panose="020B0604030504040204" pitchFamily="34" charset="0"/>
              <a:ea typeface="Verdana" panose="020B0604030504040204" pitchFamily="34" charset="0"/>
              <a:cs typeface="Verdana" panose="020B0604030504040204" pitchFamily="34" charset="0"/>
            </a:endParaRPr>
          </a:p>
          <a:p>
            <a:pPr marL="171450" lvl="0" indent="-171450" algn="l" defTabSz="622300">
              <a:lnSpc>
                <a:spcPct val="90000"/>
              </a:lnSpc>
              <a:spcBef>
                <a:spcPct val="0"/>
              </a:spcBef>
              <a:spcAft>
                <a:spcPct val="35000"/>
              </a:spcAft>
              <a:buClr>
                <a:schemeClr val="bg1"/>
              </a:buClr>
              <a:buFont typeface="Wingdings" panose="05000000000000000000" pitchFamily="2" charset="2"/>
              <a:buChar char="§"/>
            </a:pPr>
            <a:r>
              <a:rPr lang="en-GB" sz="1200" b="0" kern="12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Connection &amp; Belonging</a:t>
            </a:r>
            <a:endParaRPr lang="en-GB" sz="1200" b="0" kern="1200"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
        <p:nvSpPr>
          <p:cNvPr id="12" name="Freeform 11"/>
          <p:cNvSpPr/>
          <p:nvPr/>
        </p:nvSpPr>
        <p:spPr>
          <a:xfrm>
            <a:off x="5497400" y="2322720"/>
            <a:ext cx="3141943" cy="1191631"/>
          </a:xfrm>
          <a:custGeom>
            <a:avLst/>
            <a:gdLst>
              <a:gd name="connsiteX0" fmla="*/ 0 w 3141943"/>
              <a:gd name="connsiteY0" fmla="*/ 297908 h 1191631"/>
              <a:gd name="connsiteX1" fmla="*/ 2546128 w 3141943"/>
              <a:gd name="connsiteY1" fmla="*/ 297908 h 1191631"/>
              <a:gd name="connsiteX2" fmla="*/ 2546128 w 3141943"/>
              <a:gd name="connsiteY2" fmla="*/ 0 h 1191631"/>
              <a:gd name="connsiteX3" fmla="*/ 3141943 w 3141943"/>
              <a:gd name="connsiteY3" fmla="*/ 595816 h 1191631"/>
              <a:gd name="connsiteX4" fmla="*/ 2546128 w 3141943"/>
              <a:gd name="connsiteY4" fmla="*/ 1191631 h 1191631"/>
              <a:gd name="connsiteX5" fmla="*/ 2546128 w 3141943"/>
              <a:gd name="connsiteY5" fmla="*/ 893723 h 1191631"/>
              <a:gd name="connsiteX6" fmla="*/ 0 w 3141943"/>
              <a:gd name="connsiteY6" fmla="*/ 893723 h 1191631"/>
              <a:gd name="connsiteX7" fmla="*/ 0 w 3141943"/>
              <a:gd name="connsiteY7" fmla="*/ 297908 h 1191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41943" h="1191631">
                <a:moveTo>
                  <a:pt x="0" y="297908"/>
                </a:moveTo>
                <a:lnTo>
                  <a:pt x="2546128" y="297908"/>
                </a:lnTo>
                <a:lnTo>
                  <a:pt x="2546128" y="0"/>
                </a:lnTo>
                <a:lnTo>
                  <a:pt x="3141943" y="595816"/>
                </a:lnTo>
                <a:lnTo>
                  <a:pt x="2546128" y="1191631"/>
                </a:lnTo>
                <a:lnTo>
                  <a:pt x="2546128" y="893723"/>
                </a:lnTo>
                <a:lnTo>
                  <a:pt x="0" y="893723"/>
                </a:lnTo>
                <a:lnTo>
                  <a:pt x="0" y="297908"/>
                </a:lnTo>
                <a:close/>
              </a:path>
            </a:pathLst>
          </a:custGeom>
          <a:solidFill>
            <a:srgbClr val="E040D5"/>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72390" tIns="370298" rIns="551908" bIns="487080" numCol="1" spcCol="1270" anchor="ctr" anchorCtr="0">
            <a:noAutofit/>
          </a:bodyPr>
          <a:lstStyle/>
          <a:p>
            <a:pPr lvl="0" algn="l" defTabSz="844550">
              <a:lnSpc>
                <a:spcPct val="90000"/>
              </a:lnSpc>
              <a:spcBef>
                <a:spcPct val="0"/>
              </a:spcBef>
              <a:spcAft>
                <a:spcPct val="35000"/>
              </a:spcAft>
            </a:pPr>
            <a:r>
              <a:rPr lang="en-GB" sz="1600" kern="1200" dirty="0" smtClean="0">
                <a:latin typeface="Verdana" panose="020B0604030504040204" pitchFamily="34" charset="0"/>
                <a:ea typeface="Verdana" panose="020B0604030504040204" pitchFamily="34" charset="0"/>
                <a:cs typeface="Verdana" panose="020B0604030504040204" pitchFamily="34" charset="0"/>
              </a:rPr>
              <a:t>Transitions &amp; Aftercare</a:t>
            </a:r>
            <a:endParaRPr lang="en-GB" sz="1600" kern="1200" dirty="0">
              <a:latin typeface="Verdana" panose="020B0604030504040204" pitchFamily="34" charset="0"/>
              <a:ea typeface="Verdana" panose="020B0604030504040204" pitchFamily="34" charset="0"/>
              <a:cs typeface="Verdana" panose="020B0604030504040204" pitchFamily="34" charset="0"/>
            </a:endParaRPr>
          </a:p>
        </p:txBody>
      </p:sp>
      <p:sp>
        <p:nvSpPr>
          <p:cNvPr id="13" name="Freeform 12"/>
          <p:cNvSpPr/>
          <p:nvPr/>
        </p:nvSpPr>
        <p:spPr>
          <a:xfrm>
            <a:off x="5497401" y="3392408"/>
            <a:ext cx="2520100" cy="2211682"/>
          </a:xfrm>
          <a:custGeom>
            <a:avLst/>
            <a:gdLst>
              <a:gd name="connsiteX0" fmla="*/ 0 w 2548451"/>
              <a:gd name="connsiteY0" fmla="*/ 0 h 2175091"/>
              <a:gd name="connsiteX1" fmla="*/ 2548451 w 2548451"/>
              <a:gd name="connsiteY1" fmla="*/ 0 h 2175091"/>
              <a:gd name="connsiteX2" fmla="*/ 2548451 w 2548451"/>
              <a:gd name="connsiteY2" fmla="*/ 2175091 h 2175091"/>
              <a:gd name="connsiteX3" fmla="*/ 0 w 2548451"/>
              <a:gd name="connsiteY3" fmla="*/ 2175091 h 2175091"/>
              <a:gd name="connsiteX4" fmla="*/ 0 w 2548451"/>
              <a:gd name="connsiteY4" fmla="*/ 0 h 21750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48451" h="2175091">
                <a:moveTo>
                  <a:pt x="0" y="0"/>
                </a:moveTo>
                <a:lnTo>
                  <a:pt x="2548451" y="0"/>
                </a:lnTo>
                <a:lnTo>
                  <a:pt x="2548451" y="2175091"/>
                </a:lnTo>
                <a:lnTo>
                  <a:pt x="0" y="2175091"/>
                </a:lnTo>
                <a:lnTo>
                  <a:pt x="0" y="0"/>
                </a:lnTo>
                <a:close/>
              </a:path>
            </a:pathLst>
          </a:custGeom>
          <a:noFill/>
          <a:ln>
            <a:noFill/>
          </a:ln>
        </p:spPr>
        <p:style>
          <a:lnRef idx="2">
            <a:schemeClr val="accent1">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3340" tIns="53340" rIns="53340" bIns="53340" numCol="1" spcCol="1270" anchor="t" anchorCtr="0">
            <a:noAutofit/>
          </a:bodyPr>
          <a:lstStyle/>
          <a:p>
            <a:pPr marL="228600" lvl="0" indent="-171450" algn="l" defTabSz="311150">
              <a:lnSpc>
                <a:spcPct val="90000"/>
              </a:lnSpc>
              <a:spcBef>
                <a:spcPct val="0"/>
              </a:spcBef>
              <a:spcAft>
                <a:spcPct val="15000"/>
              </a:spcAft>
              <a:buClr>
                <a:schemeClr val="bg1"/>
              </a:buClr>
              <a:buFont typeface="Wingdings" panose="05000000000000000000" pitchFamily="2" charset="2"/>
              <a:buChar char="§"/>
            </a:pPr>
            <a:r>
              <a:rPr lang="en-GB" sz="1200" b="0" kern="12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Age at moving out/moving on</a:t>
            </a:r>
            <a:endParaRPr lang="en-GB" sz="1200" b="0" kern="1200" dirty="0">
              <a:solidFill>
                <a:schemeClr val="tx1"/>
              </a:solidFill>
              <a:latin typeface="Verdana" panose="020B0604030504040204" pitchFamily="34" charset="0"/>
              <a:ea typeface="Verdana" panose="020B0604030504040204" pitchFamily="34" charset="0"/>
              <a:cs typeface="Verdana" panose="020B0604030504040204" pitchFamily="34" charset="0"/>
            </a:endParaRPr>
          </a:p>
          <a:p>
            <a:pPr marL="228600" lvl="0" indent="-171450" algn="l" defTabSz="311150">
              <a:lnSpc>
                <a:spcPct val="90000"/>
              </a:lnSpc>
              <a:spcBef>
                <a:spcPct val="0"/>
              </a:spcBef>
              <a:spcAft>
                <a:spcPct val="15000"/>
              </a:spcAft>
              <a:buClr>
                <a:schemeClr val="bg1"/>
              </a:buClr>
              <a:buFont typeface="Wingdings" panose="05000000000000000000" pitchFamily="2" charset="2"/>
              <a:buChar char="§"/>
            </a:pPr>
            <a:r>
              <a:rPr lang="en-GB" sz="1200" b="0" kern="12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Person-Centred Planning</a:t>
            </a:r>
            <a:endParaRPr lang="en-GB" sz="1200" b="0" kern="1200" dirty="0">
              <a:solidFill>
                <a:schemeClr val="tx1"/>
              </a:solidFill>
              <a:latin typeface="Verdana" panose="020B0604030504040204" pitchFamily="34" charset="0"/>
              <a:ea typeface="Verdana" panose="020B0604030504040204" pitchFamily="34" charset="0"/>
              <a:cs typeface="Verdana" panose="020B0604030504040204" pitchFamily="34" charset="0"/>
            </a:endParaRPr>
          </a:p>
          <a:p>
            <a:pPr marL="228600" lvl="0" indent="-171450" algn="l" defTabSz="311150">
              <a:lnSpc>
                <a:spcPct val="90000"/>
              </a:lnSpc>
              <a:spcBef>
                <a:spcPct val="0"/>
              </a:spcBef>
              <a:spcAft>
                <a:spcPct val="15000"/>
              </a:spcAft>
              <a:buClr>
                <a:schemeClr val="bg1"/>
              </a:buClr>
              <a:buFont typeface="Wingdings" panose="05000000000000000000" pitchFamily="2" charset="2"/>
              <a:buChar char="§"/>
            </a:pPr>
            <a:r>
              <a:rPr lang="en-GB" sz="1200" b="0" kern="12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Staying Put &amp; Continuing care</a:t>
            </a:r>
            <a:endParaRPr lang="en-GB" sz="1200" b="0" kern="1200" dirty="0">
              <a:solidFill>
                <a:schemeClr val="tx1"/>
              </a:solidFill>
              <a:latin typeface="Verdana" panose="020B0604030504040204" pitchFamily="34" charset="0"/>
              <a:ea typeface="Verdana" panose="020B0604030504040204" pitchFamily="34" charset="0"/>
              <a:cs typeface="Verdana" panose="020B0604030504040204" pitchFamily="34" charset="0"/>
            </a:endParaRPr>
          </a:p>
          <a:p>
            <a:pPr marL="228600" lvl="0" indent="-171450" algn="l" defTabSz="311150">
              <a:lnSpc>
                <a:spcPct val="90000"/>
              </a:lnSpc>
              <a:spcBef>
                <a:spcPct val="0"/>
              </a:spcBef>
              <a:spcAft>
                <a:spcPct val="15000"/>
              </a:spcAft>
              <a:buClr>
                <a:schemeClr val="bg1"/>
              </a:buClr>
              <a:buFont typeface="Wingdings" panose="05000000000000000000" pitchFamily="2" charset="2"/>
              <a:buChar char="§"/>
            </a:pPr>
            <a:r>
              <a:rPr lang="en-GB" sz="1200" b="0" kern="12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Extended &amp; Graduated Transitions</a:t>
            </a:r>
            <a:endParaRPr lang="en-GB" sz="1200" b="0" kern="1200" dirty="0">
              <a:solidFill>
                <a:schemeClr val="tx1"/>
              </a:solidFill>
              <a:latin typeface="Verdana" panose="020B0604030504040204" pitchFamily="34" charset="0"/>
              <a:ea typeface="Verdana" panose="020B0604030504040204" pitchFamily="34" charset="0"/>
              <a:cs typeface="Verdana" panose="020B0604030504040204" pitchFamily="34" charset="0"/>
            </a:endParaRPr>
          </a:p>
          <a:p>
            <a:pPr marL="228600" lvl="0" indent="-171450" algn="l" defTabSz="311150">
              <a:lnSpc>
                <a:spcPct val="90000"/>
              </a:lnSpc>
              <a:spcBef>
                <a:spcPct val="0"/>
              </a:spcBef>
              <a:spcAft>
                <a:spcPct val="15000"/>
              </a:spcAft>
              <a:buClr>
                <a:schemeClr val="bg1"/>
              </a:buClr>
              <a:buFont typeface="Wingdings" panose="05000000000000000000" pitchFamily="2" charset="2"/>
              <a:buChar char="§"/>
            </a:pPr>
            <a:r>
              <a:rPr lang="en-GB" sz="1200" b="0" kern="12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Relationship-Based Practice</a:t>
            </a:r>
            <a:endParaRPr lang="en-GB" sz="1200" b="0" kern="1200" dirty="0">
              <a:solidFill>
                <a:schemeClr val="tx1"/>
              </a:solidFill>
              <a:latin typeface="Verdana" panose="020B0604030504040204" pitchFamily="34" charset="0"/>
              <a:ea typeface="Verdana" panose="020B0604030504040204" pitchFamily="34" charset="0"/>
              <a:cs typeface="Verdana" panose="020B0604030504040204" pitchFamily="34" charset="0"/>
            </a:endParaRPr>
          </a:p>
          <a:p>
            <a:pPr marL="228600" lvl="0" indent="-171450" algn="l" defTabSz="311150">
              <a:lnSpc>
                <a:spcPct val="90000"/>
              </a:lnSpc>
              <a:spcBef>
                <a:spcPct val="0"/>
              </a:spcBef>
              <a:spcAft>
                <a:spcPct val="15000"/>
              </a:spcAft>
              <a:buClr>
                <a:schemeClr val="bg1"/>
              </a:buClr>
              <a:buFont typeface="Wingdings" panose="05000000000000000000" pitchFamily="2" charset="2"/>
              <a:buChar char="§"/>
            </a:pPr>
            <a:r>
              <a:rPr lang="en-GB" sz="1200" b="0" kern="12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Connection &amp; Belonging</a:t>
            </a:r>
            <a:endParaRPr lang="en-GB" sz="1200" b="0" kern="1200" dirty="0">
              <a:solidFill>
                <a:schemeClr val="tx1"/>
              </a:solidFill>
              <a:latin typeface="Verdana" panose="020B0604030504040204" pitchFamily="34" charset="0"/>
              <a:ea typeface="Verdana" panose="020B0604030504040204" pitchFamily="34" charset="0"/>
              <a:cs typeface="Verdana" panose="020B0604030504040204" pitchFamily="34" charset="0"/>
            </a:endParaRPr>
          </a:p>
          <a:p>
            <a:pPr marL="228600" lvl="0" indent="-171450" algn="l" defTabSz="311150">
              <a:lnSpc>
                <a:spcPct val="90000"/>
              </a:lnSpc>
              <a:spcBef>
                <a:spcPct val="0"/>
              </a:spcBef>
              <a:spcAft>
                <a:spcPct val="15000"/>
              </a:spcAft>
              <a:buClr>
                <a:schemeClr val="bg1"/>
              </a:buClr>
              <a:buFont typeface="Wingdings" panose="05000000000000000000" pitchFamily="2" charset="2"/>
              <a:buChar char="§"/>
            </a:pPr>
            <a:r>
              <a:rPr lang="en-GB" sz="1200" b="0" kern="12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Aspirations &amp; Expectations</a:t>
            </a:r>
            <a:endParaRPr lang="en-GB" sz="1200" b="0" kern="1200" dirty="0">
              <a:solidFill>
                <a:schemeClr val="tx1"/>
              </a:solidFill>
              <a:latin typeface="Verdana" panose="020B0604030504040204" pitchFamily="34" charset="0"/>
              <a:ea typeface="Verdana" panose="020B0604030504040204" pitchFamily="34" charset="0"/>
              <a:cs typeface="Verdana" panose="020B0604030504040204" pitchFamily="34" charset="0"/>
            </a:endParaRPr>
          </a:p>
          <a:p>
            <a:pPr marL="228600" lvl="0" indent="-171450" algn="l" defTabSz="311150">
              <a:lnSpc>
                <a:spcPct val="90000"/>
              </a:lnSpc>
              <a:spcBef>
                <a:spcPct val="0"/>
              </a:spcBef>
              <a:spcAft>
                <a:spcPct val="15000"/>
              </a:spcAft>
              <a:buClr>
                <a:schemeClr val="bg1"/>
              </a:buClr>
              <a:buFont typeface="Wingdings" panose="05000000000000000000" pitchFamily="2" charset="2"/>
              <a:buChar char="§"/>
            </a:pPr>
            <a:r>
              <a:rPr lang="en-GB" sz="1200" b="0" kern="12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Post care Support into adulthood</a:t>
            </a:r>
            <a:endParaRPr lang="en-GB" sz="1200" b="0" kern="1200"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
        <p:nvSpPr>
          <p:cNvPr id="3" name="TextBox 2"/>
          <p:cNvSpPr txBox="1"/>
          <p:nvPr/>
        </p:nvSpPr>
        <p:spPr>
          <a:xfrm>
            <a:off x="252000" y="5760000"/>
            <a:ext cx="6421951" cy="369332"/>
          </a:xfrm>
          <a:prstGeom prst="rect">
            <a:avLst/>
          </a:prstGeom>
          <a:noFill/>
        </p:spPr>
        <p:txBody>
          <a:bodyPr wrap="square" rtlCol="0">
            <a:spAutoFit/>
          </a:bodyPr>
          <a:lstStyle/>
          <a:p>
            <a:pPr>
              <a:spcBef>
                <a:spcPct val="50000"/>
              </a:spcBef>
            </a:pPr>
            <a:r>
              <a:rPr lang="en-GB" dirty="0" smtClean="0">
                <a:solidFill>
                  <a:schemeClr val="bg1"/>
                </a:solidFill>
                <a:latin typeface="Arial" panose="020B0604020202020204" pitchFamily="34" charset="0"/>
              </a:rPr>
              <a:t>Continuing </a:t>
            </a:r>
            <a:r>
              <a:rPr lang="en-GB" dirty="0">
                <a:solidFill>
                  <a:schemeClr val="bg1"/>
                </a:solidFill>
                <a:latin typeface="Arial" panose="020B0604020202020204" pitchFamily="34" charset="0"/>
              </a:rPr>
              <a:t>relationships</a:t>
            </a:r>
            <a:endParaRPr lang="en-GB" dirty="0">
              <a:solidFill>
                <a:schemeClr val="bg1"/>
              </a:solidFill>
              <a:latin typeface="Arial" panose="020B0604020202020204" pitchFamily="34" charset="0"/>
            </a:endParaRPr>
          </a:p>
        </p:txBody>
      </p:sp>
    </p:spTree>
    <p:extLst>
      <p:ext uri="{BB962C8B-B14F-4D97-AF65-F5344CB8AC3E}">
        <p14:creationId xmlns:p14="http://schemas.microsoft.com/office/powerpoint/2010/main" val="6758247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GB" smtClean="0"/>
              <a:t>Young people’s comments</a:t>
            </a:r>
          </a:p>
        </p:txBody>
      </p:sp>
      <p:sp>
        <p:nvSpPr>
          <p:cNvPr id="8195" name="Rectangle 3"/>
          <p:cNvSpPr>
            <a:spLocks noGrp="1" noChangeArrowheads="1"/>
          </p:cNvSpPr>
          <p:nvPr>
            <p:ph idx="1"/>
          </p:nvPr>
        </p:nvSpPr>
        <p:spPr/>
        <p:txBody>
          <a:bodyPr/>
          <a:lstStyle/>
          <a:p>
            <a:r>
              <a:rPr lang="en-GB" dirty="0" smtClean="0">
                <a:solidFill>
                  <a:schemeClr val="tx1"/>
                </a:solidFill>
              </a:rPr>
              <a:t>“They’re saying to me ‘sooner or later someone’s going to need that bed’. They make you worry and feel guilty.”</a:t>
            </a:r>
          </a:p>
          <a:p>
            <a:r>
              <a:rPr lang="en-GB" dirty="0" smtClean="0">
                <a:solidFill>
                  <a:schemeClr val="tx1"/>
                </a:solidFill>
              </a:rPr>
              <a:t>“I was saying I wasn’t ready but felt I </a:t>
            </a:r>
            <a:r>
              <a:rPr lang="en-GB" dirty="0" smtClean="0">
                <a:solidFill>
                  <a:schemeClr val="tx1"/>
                </a:solidFill>
              </a:rPr>
              <a:t>had </a:t>
            </a:r>
            <a:r>
              <a:rPr lang="en-GB" dirty="0" smtClean="0">
                <a:solidFill>
                  <a:schemeClr val="tx1"/>
                </a:solidFill>
              </a:rPr>
              <a:t>to go.”</a:t>
            </a:r>
          </a:p>
          <a:p>
            <a:r>
              <a:rPr lang="en-GB" dirty="0" smtClean="0"/>
              <a:t>“I know a lot who’ve left at 16/17.A few are working or are at college. Others just sit there. Nothing to do, no money…If you start working you pay your own B&amp;B</a:t>
            </a:r>
            <a:r>
              <a:rPr lang="en-GB" dirty="0" smtClean="0"/>
              <a:t>.”</a:t>
            </a:r>
            <a:endParaRPr lang="en-GB" dirty="0" smtClean="0">
              <a:solidFill>
                <a:schemeClr val="tx1"/>
              </a:solidFill>
            </a:endParaRPr>
          </a:p>
        </p:txBody>
      </p:sp>
      <p:sp>
        <p:nvSpPr>
          <p:cNvPr id="8196" name="Text Box 4"/>
          <p:cNvSpPr txBox="1">
            <a:spLocks noChangeArrowheads="1"/>
          </p:cNvSpPr>
          <p:nvPr/>
        </p:nvSpPr>
        <p:spPr bwMode="auto">
          <a:xfrm>
            <a:off x="179388" y="6021388"/>
            <a:ext cx="5329237" cy="366712"/>
          </a:xfrm>
          <a:prstGeom prst="rect">
            <a:avLst/>
          </a:prstGeom>
          <a:noFill/>
          <a:ln w="9525">
            <a:noFill/>
            <a:miter lim="800000"/>
            <a:headEnd/>
            <a:tailEnd/>
          </a:ln>
        </p:spPr>
        <p:txBody>
          <a:bodyPr>
            <a:spAutoFit/>
          </a:bodyPr>
          <a:lstStyle/>
          <a:p>
            <a:pPr>
              <a:spcBef>
                <a:spcPct val="50000"/>
              </a:spcBef>
            </a:pPr>
            <a:endParaRPr lang="en-US"/>
          </a:p>
        </p:txBody>
      </p:sp>
      <p:sp>
        <p:nvSpPr>
          <p:cNvPr id="8197" name="Text Box 5"/>
          <p:cNvSpPr txBox="1">
            <a:spLocks noChangeArrowheads="1"/>
          </p:cNvSpPr>
          <p:nvPr/>
        </p:nvSpPr>
        <p:spPr bwMode="auto">
          <a:xfrm>
            <a:off x="252000" y="5760000"/>
            <a:ext cx="5327650" cy="646331"/>
          </a:xfrm>
          <a:prstGeom prst="rect">
            <a:avLst/>
          </a:prstGeom>
          <a:noFill/>
          <a:ln w="9525">
            <a:noFill/>
            <a:miter lim="800000"/>
            <a:headEnd/>
            <a:tailEnd/>
          </a:ln>
        </p:spPr>
        <p:txBody>
          <a:bodyPr>
            <a:spAutoFit/>
          </a:bodyPr>
          <a:lstStyle/>
          <a:p>
            <a:pPr marL="0" lvl="1">
              <a:spcBef>
                <a:spcPct val="50000"/>
              </a:spcBef>
              <a:defRPr/>
            </a:pPr>
            <a:r>
              <a:rPr lang="en-GB" dirty="0">
                <a:solidFill>
                  <a:schemeClr val="bg1"/>
                </a:solidFill>
                <a:latin typeface="Arial" panose="020B0604020202020204" pitchFamily="34" charset="0"/>
              </a:rPr>
              <a:t>Sweet 16? </a:t>
            </a:r>
            <a:r>
              <a:rPr lang="en-GB" dirty="0">
                <a:solidFill>
                  <a:schemeClr val="bg1"/>
                </a:solidFill>
                <a:latin typeface="Arial" panose="020B0604020202020204" pitchFamily="34" charset="0"/>
              </a:rPr>
              <a:t>The Age of Leaving Care in Scotland SCCYPP </a:t>
            </a:r>
            <a:r>
              <a:rPr lang="en-GB" dirty="0" smtClean="0">
                <a:solidFill>
                  <a:schemeClr val="bg1"/>
                </a:solidFill>
                <a:latin typeface="Arial" panose="020B0604020202020204" pitchFamily="34" charset="0"/>
              </a:rPr>
              <a:t>2008</a:t>
            </a:r>
            <a:endParaRPr lang="en-GB" dirty="0">
              <a:solidFill>
                <a:schemeClr val="bg1"/>
              </a:solidFill>
              <a:latin typeface="Arial" panose="020B0604020202020204"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4"/>
          <p:cNvSpPr>
            <a:spLocks noGrp="1" noChangeArrowheads="1"/>
          </p:cNvSpPr>
          <p:nvPr>
            <p:ph type="title"/>
          </p:nvPr>
        </p:nvSpPr>
        <p:spPr/>
        <p:txBody>
          <a:bodyPr/>
          <a:lstStyle/>
          <a:p>
            <a:r>
              <a:rPr lang="en-GB" smtClean="0"/>
              <a:t>Sweet 16 recommendation 3</a:t>
            </a:r>
          </a:p>
        </p:txBody>
      </p:sp>
      <p:sp>
        <p:nvSpPr>
          <p:cNvPr id="2" name="Content Placeholder 1"/>
          <p:cNvSpPr>
            <a:spLocks noGrp="1"/>
          </p:cNvSpPr>
          <p:nvPr>
            <p:ph idx="1"/>
          </p:nvPr>
        </p:nvSpPr>
        <p:spPr/>
        <p:txBody>
          <a:bodyPr/>
          <a:lstStyle/>
          <a:p>
            <a:r>
              <a:rPr lang="en-GB" dirty="0"/>
              <a:t>Firm steps must be taken to change the culture that expects young people to leave care at 16. Local authority policy and practice should emphasise that proper care until 18, and appropriate support thereafter, is a right and not an </a:t>
            </a:r>
            <a:r>
              <a:rPr lang="en-GB" dirty="0" smtClean="0"/>
              <a:t>option</a:t>
            </a:r>
            <a:endParaRPr lang="en-GB" dirty="0"/>
          </a:p>
        </p:txBody>
      </p:sp>
      <p:sp>
        <p:nvSpPr>
          <p:cNvPr id="6" name="Text Box 5"/>
          <p:cNvSpPr txBox="1">
            <a:spLocks noChangeArrowheads="1"/>
          </p:cNvSpPr>
          <p:nvPr/>
        </p:nvSpPr>
        <p:spPr bwMode="auto">
          <a:xfrm>
            <a:off x="252000" y="5760000"/>
            <a:ext cx="5327650" cy="646331"/>
          </a:xfrm>
          <a:prstGeom prst="rect">
            <a:avLst/>
          </a:prstGeom>
          <a:noFill/>
          <a:ln w="9525">
            <a:noFill/>
            <a:miter lim="800000"/>
            <a:headEnd/>
            <a:tailEnd/>
          </a:ln>
        </p:spPr>
        <p:txBody>
          <a:bodyPr>
            <a:spAutoFit/>
          </a:bodyPr>
          <a:lstStyle/>
          <a:p>
            <a:pPr marL="0" lvl="1">
              <a:spcBef>
                <a:spcPct val="50000"/>
              </a:spcBef>
              <a:defRPr/>
            </a:pPr>
            <a:r>
              <a:rPr lang="en-GB" dirty="0">
                <a:solidFill>
                  <a:schemeClr val="bg1"/>
                </a:solidFill>
                <a:latin typeface="Arial" panose="020B0604020202020204" pitchFamily="34" charset="0"/>
              </a:rPr>
              <a:t>Sweet 16? </a:t>
            </a:r>
            <a:r>
              <a:rPr lang="en-GB" dirty="0">
                <a:solidFill>
                  <a:schemeClr val="bg1"/>
                </a:solidFill>
                <a:latin typeface="Arial" panose="020B0604020202020204" pitchFamily="34" charset="0"/>
              </a:rPr>
              <a:t>The Age of Leaving Care in Scotland SCCYPP </a:t>
            </a:r>
            <a:r>
              <a:rPr lang="en-GB" dirty="0" smtClean="0">
                <a:solidFill>
                  <a:schemeClr val="bg1"/>
                </a:solidFill>
                <a:latin typeface="Arial" panose="020B0604020202020204" pitchFamily="34" charset="0"/>
              </a:rPr>
              <a:t>2008</a:t>
            </a:r>
            <a:endParaRPr lang="en-GB" dirty="0">
              <a:solidFill>
                <a:schemeClr val="bg1"/>
              </a:solidFill>
              <a:latin typeface="Arial" panose="020B0604020202020204"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Underlying implications</a:t>
            </a:r>
            <a:endParaRPr lang="en-GB" dirty="0"/>
          </a:p>
        </p:txBody>
      </p:sp>
      <p:sp>
        <p:nvSpPr>
          <p:cNvPr id="3" name="Content Placeholder 2"/>
          <p:cNvSpPr>
            <a:spLocks noGrp="1"/>
          </p:cNvSpPr>
          <p:nvPr>
            <p:ph idx="1"/>
          </p:nvPr>
        </p:nvSpPr>
        <p:spPr/>
        <p:txBody>
          <a:bodyPr/>
          <a:lstStyle/>
          <a:p>
            <a:r>
              <a:rPr lang="en-GB" dirty="0"/>
              <a:t>The underlying implication of social policy is that young people do not reach full adulthood until the age of 25. Until that point benefit and grant rules make it clear that there is an expectation that they can remain financially dependent upon their </a:t>
            </a:r>
            <a:r>
              <a:rPr lang="en-GB" dirty="0" smtClean="0"/>
              <a:t>parents.</a:t>
            </a:r>
            <a:endParaRPr lang="en-GB" dirty="0"/>
          </a:p>
          <a:p>
            <a:endParaRPr lang="en-GB"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GB" dirty="0" smtClean="0"/>
              <a:t>Staying </a:t>
            </a:r>
            <a:r>
              <a:rPr lang="en-GB" dirty="0"/>
              <a:t>Put Scotland 2013: </a:t>
            </a:r>
            <a:br>
              <a:rPr lang="en-GB" dirty="0"/>
            </a:br>
            <a:r>
              <a:rPr lang="en-GB" dirty="0"/>
              <a:t>An Explicit Philosophy of </a:t>
            </a:r>
            <a:r>
              <a:rPr lang="en-GB" dirty="0" smtClean="0"/>
              <a:t>Care</a:t>
            </a:r>
            <a:endParaRPr lang="en-GB" dirty="0"/>
          </a:p>
        </p:txBody>
      </p:sp>
      <p:sp>
        <p:nvSpPr>
          <p:cNvPr id="2" name="Content Placeholder 1"/>
          <p:cNvSpPr>
            <a:spLocks noGrp="1"/>
          </p:cNvSpPr>
          <p:nvPr>
            <p:ph sz="half" idx="1"/>
          </p:nvPr>
        </p:nvSpPr>
        <p:spPr>
          <a:xfrm>
            <a:off x="457200" y="1600200"/>
            <a:ext cx="4906888" cy="4525963"/>
          </a:xfrm>
        </p:spPr>
        <p:txBody>
          <a:bodyPr>
            <a:noAutofit/>
          </a:bodyPr>
          <a:lstStyle/>
          <a:p>
            <a:pPr marL="0" indent="0">
              <a:lnSpc>
                <a:spcPct val="114000"/>
              </a:lnSpc>
              <a:spcBef>
                <a:spcPts val="600"/>
              </a:spcBef>
              <a:spcAft>
                <a:spcPts val="600"/>
              </a:spcAft>
              <a:buNone/>
            </a:pPr>
            <a:r>
              <a:rPr lang="en-GB" sz="1600" dirty="0">
                <a:solidFill>
                  <a:schemeClr val="tx1"/>
                </a:solidFill>
                <a:latin typeface="Verdana" panose="020B0604030504040204" pitchFamily="34" charset="0"/>
                <a:ea typeface="Verdana" panose="020B0604030504040204" pitchFamily="34" charset="0"/>
                <a:cs typeface="Verdana" panose="020B0604030504040204" pitchFamily="34" charset="0"/>
              </a:rPr>
              <a:t>Staying Put: looked after young people are encouraged, enabled and empowered to remain in positive care settings until they are ready to move on towards more independent living. </a:t>
            </a:r>
          </a:p>
          <a:p>
            <a:pPr marL="0" indent="0">
              <a:lnSpc>
                <a:spcPct val="114000"/>
              </a:lnSpc>
              <a:spcBef>
                <a:spcPts val="600"/>
              </a:spcBef>
              <a:spcAft>
                <a:spcPts val="600"/>
              </a:spcAft>
              <a:buNone/>
            </a:pPr>
            <a:r>
              <a:rPr lang="en-GB" sz="1600" dirty="0">
                <a:solidFill>
                  <a:schemeClr val="tx1"/>
                </a:solidFill>
                <a:latin typeface="Verdana" panose="020B0604030504040204" pitchFamily="34" charset="0"/>
                <a:ea typeface="Verdana" panose="020B0604030504040204" pitchFamily="34" charset="0"/>
                <a:cs typeface="Verdana" panose="020B0604030504040204" pitchFamily="34" charset="0"/>
              </a:rPr>
              <a:t>Graduated &amp; Extended Transitions: ensure the avoidance of accelerated, abrupt</a:t>
            </a:r>
            <a:r>
              <a:rPr lang="en-US" sz="1600" dirty="0">
                <a:solidFill>
                  <a:schemeClr val="tx1"/>
                </a:solidFill>
                <a:latin typeface="Verdana" panose="020B0604030504040204" pitchFamily="34" charset="0"/>
                <a:ea typeface="Verdana" panose="020B0604030504040204" pitchFamily="34" charset="0"/>
                <a:cs typeface="Verdana" panose="020B0604030504040204" pitchFamily="34" charset="0"/>
              </a:rPr>
              <a:t> </a:t>
            </a:r>
            <a:r>
              <a:rPr lang="en-GB" sz="1600" dirty="0">
                <a:solidFill>
                  <a:schemeClr val="tx1"/>
                </a:solidFill>
                <a:latin typeface="Verdana" panose="020B0604030504040204" pitchFamily="34" charset="0"/>
                <a:ea typeface="Verdana" panose="020B0604030504040204" pitchFamily="34" charset="0"/>
                <a:cs typeface="Verdana" panose="020B0604030504040204" pitchFamily="34" charset="0"/>
              </a:rPr>
              <a:t>transitions from care settings for looked after young people and care leavers</a:t>
            </a:r>
          </a:p>
          <a:p>
            <a:pPr marL="0" indent="0">
              <a:lnSpc>
                <a:spcPct val="114000"/>
              </a:lnSpc>
              <a:spcBef>
                <a:spcPts val="600"/>
              </a:spcBef>
              <a:spcAft>
                <a:spcPts val="600"/>
              </a:spcAft>
              <a:buNone/>
            </a:pPr>
            <a:r>
              <a:rPr lang="en-GB" sz="1600" dirty="0">
                <a:solidFill>
                  <a:schemeClr val="tx1"/>
                </a:solidFill>
                <a:latin typeface="Verdana" panose="020B0604030504040204" pitchFamily="34" charset="0"/>
                <a:ea typeface="Verdana" panose="020B0604030504040204" pitchFamily="34" charset="0"/>
                <a:cs typeface="Verdana" panose="020B0604030504040204" pitchFamily="34" charset="0"/>
              </a:rPr>
              <a:t>Post Care Accommodation Options: Housing Options Protocols for Care Leavers - Guidance for Corporate Parents and Community Planning Partnerships:</a:t>
            </a:r>
            <a:endParaRPr lang="en-US" sz="1600"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
        <p:nvSpPr>
          <p:cNvPr id="6" name="Slide Number Placeholder 5"/>
          <p:cNvSpPr>
            <a:spLocks noGrp="1"/>
          </p:cNvSpPr>
          <p:nvPr>
            <p:ph type="sldNum" sz="quarter" idx="12"/>
          </p:nvPr>
        </p:nvSpPr>
        <p:spPr/>
        <p:txBody>
          <a:bodyPr/>
          <a:lstStyle/>
          <a:p>
            <a:fld id="{D45EBCC4-1B73-4AB5-BC10-590AEEE57509}" type="slidenum">
              <a:rPr lang="en-GB" smtClean="0">
                <a:solidFill>
                  <a:prstClr val="black">
                    <a:tint val="75000"/>
                  </a:prstClr>
                </a:solidFill>
              </a:rPr>
              <a:pPr/>
              <a:t>9</a:t>
            </a:fld>
            <a:endParaRPr lang="en-GB" dirty="0">
              <a:solidFill>
                <a:prstClr val="black">
                  <a:tint val="75000"/>
                </a:prstClr>
              </a:solidFill>
            </a:endParaRPr>
          </a:p>
        </p:txBody>
      </p:sp>
      <p:pic>
        <p:nvPicPr>
          <p:cNvPr id="6147" name="Picture 3"/>
          <p:cNvPicPr>
            <a:picLocks noChangeAspect="1" noChangeArrowheads="1"/>
          </p:cNvPicPr>
          <p:nvPr/>
        </p:nvPicPr>
        <p:blipFill rotWithShape="1">
          <a:blip r:embed="rId3" cstate="print">
            <a:duotone>
              <a:schemeClr val="accent3">
                <a:shade val="45000"/>
                <a:satMod val="135000"/>
              </a:schemeClr>
              <a:prstClr val="white"/>
            </a:duotone>
            <a:extLst>
              <a:ext uri="{28A0092B-C50C-407E-A947-70E740481C1C}">
                <a14:useLocalDpi xmlns:a14="http://schemas.microsoft.com/office/drawing/2010/main" val="0"/>
              </a:ext>
            </a:extLst>
          </a:blip>
          <a:srcRect l="14357" r="14274"/>
          <a:stretch/>
        </p:blipFill>
        <p:spPr bwMode="auto">
          <a:xfrm>
            <a:off x="5346144" y="1772902"/>
            <a:ext cx="3600400" cy="314661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7" name="TextBox 6"/>
          <p:cNvSpPr txBox="1"/>
          <p:nvPr/>
        </p:nvSpPr>
        <p:spPr>
          <a:xfrm>
            <a:off x="252000" y="5760000"/>
            <a:ext cx="5472608" cy="769441"/>
          </a:xfrm>
          <a:prstGeom prst="rect">
            <a:avLst/>
          </a:prstGeom>
          <a:noFill/>
        </p:spPr>
        <p:txBody>
          <a:bodyPr wrap="square" rtlCol="0">
            <a:spAutoFit/>
          </a:bodyPr>
          <a:lstStyle/>
          <a:p>
            <a:pPr marL="0" lvl="1">
              <a:spcBef>
                <a:spcPct val="50000"/>
              </a:spcBef>
              <a:defRPr/>
            </a:pPr>
            <a:r>
              <a:rPr lang="en-GB" sz="1100" dirty="0">
                <a:solidFill>
                  <a:schemeClr val="bg1"/>
                </a:solidFill>
                <a:latin typeface="Arial" panose="020B0604020202020204" pitchFamily="34" charset="0"/>
              </a:rPr>
              <a:t>Staying Put Scotland Providing care leavers with </a:t>
            </a:r>
            <a:r>
              <a:rPr lang="en-GB" sz="1100" dirty="0">
                <a:solidFill>
                  <a:schemeClr val="bg1"/>
                </a:solidFill>
                <a:latin typeface="Arial" panose="020B0604020202020204" pitchFamily="34" charset="0"/>
              </a:rPr>
              <a:t>connectedness</a:t>
            </a:r>
            <a:r>
              <a:rPr lang="en-GB" sz="1100" dirty="0" smtClean="0">
                <a:solidFill>
                  <a:schemeClr val="bg1"/>
                </a:solidFill>
                <a:latin typeface="Arial" panose="020B0604020202020204" pitchFamily="34" charset="0"/>
              </a:rPr>
              <a:t> </a:t>
            </a:r>
            <a:r>
              <a:rPr lang="en-GB" sz="1100" dirty="0">
                <a:solidFill>
                  <a:schemeClr val="bg1"/>
                </a:solidFill>
                <a:latin typeface="Arial" panose="020B0604020202020204" pitchFamily="34" charset="0"/>
              </a:rPr>
              <a:t>and belonging</a:t>
            </a:r>
          </a:p>
          <a:p>
            <a:pPr marL="0" lvl="1">
              <a:spcBef>
                <a:spcPct val="50000"/>
              </a:spcBef>
              <a:defRPr/>
            </a:pPr>
            <a:r>
              <a:rPr lang="en-GB" sz="1100" dirty="0">
                <a:solidFill>
                  <a:schemeClr val="bg1"/>
                </a:solidFill>
                <a:latin typeface="Arial" panose="020B0604020202020204" pitchFamily="34" charset="0"/>
              </a:rPr>
              <a:t>Guidance for Local Authorities and other Corporate Parents</a:t>
            </a:r>
          </a:p>
          <a:p>
            <a:pPr marL="0" lvl="1">
              <a:spcBef>
                <a:spcPct val="50000"/>
              </a:spcBef>
              <a:defRPr/>
            </a:pPr>
            <a:r>
              <a:rPr lang="en-GB" sz="1100" dirty="0">
                <a:solidFill>
                  <a:schemeClr val="bg1"/>
                </a:solidFill>
                <a:latin typeface="Arial" panose="020B0604020202020204" pitchFamily="34" charset="0"/>
                <a:hlinkClick r:id="rId4"/>
              </a:rPr>
              <a:t>http://www.scotland.gov.uk/Resource/0043/00435935.pdf</a:t>
            </a:r>
            <a:endParaRPr lang="en-GB" sz="1100" dirty="0">
              <a:solidFill>
                <a:schemeClr val="bg1"/>
              </a:solidFill>
              <a:latin typeface="Arial" panose="020B0604020202020204" pitchFamily="34" charset="0"/>
            </a:endParaRPr>
          </a:p>
        </p:txBody>
      </p:sp>
    </p:spTree>
    <p:extLst>
      <p:ext uri="{BB962C8B-B14F-4D97-AF65-F5344CB8AC3E}">
        <p14:creationId xmlns:p14="http://schemas.microsoft.com/office/powerpoint/2010/main" val="1527164761"/>
      </p:ext>
    </p:extLst>
  </p:cSld>
  <p:clrMapOvr>
    <a:masterClrMapping/>
  </p:clrMapOvr>
  <p:timing>
    <p:tnLst>
      <p:par>
        <p:cTn id="1" dur="indefinite" restart="never" nodeType="tmRoot"/>
      </p:par>
    </p:tnLst>
  </p:timing>
</p:sld>
</file>

<file path=ppt/theme/theme1.xml><?xml version="1.0" encoding="utf-8"?>
<a:theme xmlns:a="http://schemas.openxmlformats.org/drawingml/2006/main" name="1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0F8FB9D44A25D43A513C339E587AD06" ma:contentTypeVersion="19" ma:contentTypeDescription="Create a new document." ma:contentTypeScope="" ma:versionID="3b10e1c18c6f884ee7c1dce0e2c5e3e1">
  <xsd:schema xmlns:xsd="http://www.w3.org/2001/XMLSchema" xmlns:xs="http://www.w3.org/2001/XMLSchema" xmlns:p="http://schemas.microsoft.com/office/2006/metadata/properties" xmlns:ns2="9fa7ef50-e65f-436a-b048-0bb2bfa96e6e" xmlns:ns3="63240453-3b98-40e5-b794-a2b4c5263c3f" targetNamespace="http://schemas.microsoft.com/office/2006/metadata/properties" ma:root="true" ma:fieldsID="8f2208299ecedc3d9f8b6ff806df6f78" ns2:_="" ns3:_="">
    <xsd:import namespace="9fa7ef50-e65f-436a-b048-0bb2bfa96e6e"/>
    <xsd:import namespace="63240453-3b98-40e5-b794-a2b4c5263c3f"/>
    <xsd:element name="properties">
      <xsd:complexType>
        <xsd:sequence>
          <xsd:element name="documentManagement">
            <xsd:complexType>
              <xsd:all>
                <xsd:element ref="ns2:Document_x0020_Type" minOccurs="0"/>
                <xsd:element ref="ns3:Projects" minOccurs="0"/>
                <xsd:element ref="ns2:Projects_x003a_Project" minOccurs="0"/>
                <xsd:element ref="ns2:Projects_x003a_LookupName" minOccurs="0"/>
                <xsd:element ref="ns3:_dlc_DocId" minOccurs="0"/>
                <xsd:element ref="ns3:_dlc_DocIdUrl" minOccurs="0"/>
                <xsd:element ref="ns3: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fa7ef50-e65f-436a-b048-0bb2bfa96e6e" elementFormDefault="qualified">
    <xsd:import namespace="http://schemas.microsoft.com/office/2006/documentManagement/types"/>
    <xsd:import namespace="http://schemas.microsoft.com/office/infopath/2007/PartnerControls"/>
    <xsd:element name="Document_x0020_Type" ma:index="8" nillable="true" ma:displayName="Document Type" ma:format="Dropdown" ma:internalName="Document_x0020_Type">
      <xsd:simpleType>
        <xsd:restriction base="dms:Choice">
          <xsd:enumeration value="External Report"/>
          <xsd:enumeration value="University Report"/>
          <xsd:enumeration value="Committee Materials"/>
          <xsd:enumeration value="Other"/>
        </xsd:restriction>
      </xsd:simpleType>
    </xsd:element>
    <xsd:element name="Projects_x003a_Project" ma:index="10" nillable="true" ma:displayName="Projects:Project" ma:list="{eb91d092-f0f9-44e2-845f-bbafa561352d}" ma:internalName="Projects_x003a_Project" ma:readOnly="true" ma:showField="Title" ma:web="63240453-3b98-40e5-b794-a2b4c5263c3f">
      <xsd:simpleType>
        <xsd:restriction base="dms:Lookup"/>
      </xsd:simpleType>
    </xsd:element>
    <xsd:element name="Projects_x003a_LookupName" ma:index="11" nillable="true" ma:displayName="Projects:LookupName" ma:list="{eb91d092-f0f9-44e2-845f-bbafa561352d}" ma:internalName="Projects_x003a_LookupName" ma:readOnly="true" ma:showField="LookupName" ma:web="63240453-3b98-40e5-b794-a2b4c5263c3f">
      <xsd:simpleType>
        <xsd:restriction base="dms:Lookup"/>
      </xsd:simpleType>
    </xsd:element>
  </xsd:schema>
  <xsd:schema xmlns:xsd="http://www.w3.org/2001/XMLSchema" xmlns:xs="http://www.w3.org/2001/XMLSchema" xmlns:dms="http://schemas.microsoft.com/office/2006/documentManagement/types" xmlns:pc="http://schemas.microsoft.com/office/infopath/2007/PartnerControls" targetNamespace="63240453-3b98-40e5-b794-a2b4c5263c3f" elementFormDefault="qualified">
    <xsd:import namespace="http://schemas.microsoft.com/office/2006/documentManagement/types"/>
    <xsd:import namespace="http://schemas.microsoft.com/office/infopath/2007/PartnerControls"/>
    <xsd:element name="Projects" ma:index="9" nillable="true" ma:displayName="Projects" ma:list="{eb91d092-f0f9-44e2-845f-bbafa561352d}" ma:internalName="Projects" ma:readOnly="false" ma:showField="LookupName" ma:web="63240453-3b98-40e5-b794-a2b4c5263c3f">
      <xsd:simpleType>
        <xsd:restriction base="dms:Lookup"/>
      </xsd:simpleType>
    </xsd:element>
    <xsd:element name="_dlc_DocId" ma:index="12" nillable="true" ma:displayName="Document ID Value" ma:description="The value of the document ID assigned to this item." ma:internalName="_dlc_DocId" ma:readOnly="true">
      <xsd:simpleType>
        <xsd:restriction base="dms:Text"/>
      </xsd:simpleType>
    </xsd:element>
    <xsd:element name="_dlc_DocIdUrl" ma:index="13"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4"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Document_x0020_Type xmlns="9fa7ef50-e65f-436a-b048-0bb2bfa96e6e" xsi:nil="true"/>
    <Projects xmlns="63240453-3b98-40e5-b794-a2b4c5263c3f" xsi:nil="true"/>
    <_dlc_DocId xmlns="63240453-3b98-40e5-b794-a2b4c5263c3f">ETM5RH65D255-104797801-382</_dlc_DocId>
    <_dlc_DocIdUrl xmlns="63240453-3b98-40e5-b794-a2b4c5263c3f">
      <Url>https://moss.strath.ac.uk/celcis/pp/programmes/eo/_layouts/DocIdRedir.aspx?ID=ETM5RH65D255-104797801-382</Url>
      <Description>ETM5RH65D255-104797801-382</Description>
    </_dlc_DocIdUrl>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1EF264A6-3876-4B65-9734-4CBD65030BB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fa7ef50-e65f-436a-b048-0bb2bfa96e6e"/>
    <ds:schemaRef ds:uri="63240453-3b98-40e5-b794-a2b4c5263c3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11FF3C7-101C-42CA-90DD-BB9E04C5CB95}">
  <ds:schemaRefs>
    <ds:schemaRef ds:uri="http://schemas.microsoft.com/sharepoint/v3/contenttype/forms"/>
  </ds:schemaRefs>
</ds:datastoreItem>
</file>

<file path=customXml/itemProps3.xml><?xml version="1.0" encoding="utf-8"?>
<ds:datastoreItem xmlns:ds="http://schemas.openxmlformats.org/officeDocument/2006/customXml" ds:itemID="{F0181F82-7318-458E-B078-467C0CDC0C1E}">
  <ds:schemaRefs>
    <ds:schemaRef ds:uri="63240453-3b98-40e5-b794-a2b4c5263c3f"/>
    <ds:schemaRef ds:uri="http://schemas.microsoft.com/office/2006/documentManagement/types"/>
    <ds:schemaRef ds:uri="http://purl.org/dc/terms/"/>
    <ds:schemaRef ds:uri="http://schemas.microsoft.com/office/infopath/2007/PartnerControls"/>
    <ds:schemaRef ds:uri="http://schemas.microsoft.com/office/2006/metadata/properties"/>
    <ds:schemaRef ds:uri="http://purl.org/dc/dcmitype/"/>
    <ds:schemaRef ds:uri="http://schemas.openxmlformats.org/package/2006/metadata/core-properties"/>
    <ds:schemaRef ds:uri="9fa7ef50-e65f-436a-b048-0bb2bfa96e6e"/>
    <ds:schemaRef ds:uri="http://www.w3.org/XML/1998/namespace"/>
    <ds:schemaRef ds:uri="http://purl.org/dc/elements/1.1/"/>
  </ds:schemaRefs>
</ds:datastoreItem>
</file>

<file path=customXml/itemProps4.xml><?xml version="1.0" encoding="utf-8"?>
<ds:datastoreItem xmlns:ds="http://schemas.openxmlformats.org/officeDocument/2006/customXml" ds:itemID="{FEB585E8-4086-4377-BE63-3C4C70FF4E33}">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
  <TotalTime>4022</TotalTime>
  <Words>4045</Words>
  <Application>Microsoft Office PowerPoint</Application>
  <PresentationFormat>On-screen Show (4:3)</PresentationFormat>
  <Paragraphs>374</Paragraphs>
  <Slides>41</Slides>
  <Notes>20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41</vt:i4>
      </vt:variant>
    </vt:vector>
  </HeadingPairs>
  <TitlesOfParts>
    <vt:vector size="48" baseType="lpstr">
      <vt:lpstr>Arial</vt:lpstr>
      <vt:lpstr>Calibri</vt:lpstr>
      <vt:lpstr>Times New Roman</vt:lpstr>
      <vt:lpstr>Trebuchet MS</vt:lpstr>
      <vt:lpstr>Verdana</vt:lpstr>
      <vt:lpstr>Wingdings</vt:lpstr>
      <vt:lpstr>1_Default Design</vt:lpstr>
      <vt:lpstr>Messages From Research</vt:lpstr>
      <vt:lpstr>Moving Out &amp; Moving On..</vt:lpstr>
      <vt:lpstr>Leaving home &amp; leaving care in Scotland</vt:lpstr>
      <vt:lpstr>Sweet 16…?</vt:lpstr>
      <vt:lpstr>One Care Journey</vt:lpstr>
      <vt:lpstr>Young people’s comments</vt:lpstr>
      <vt:lpstr>Sweet 16 recommendation 3</vt:lpstr>
      <vt:lpstr>Underlying implications</vt:lpstr>
      <vt:lpstr>Staying Put Scotland 2013:  An Explicit Philosophy of Care</vt:lpstr>
      <vt:lpstr>Children (Scotland) Act 1995 Duties &amp; Powers</vt:lpstr>
      <vt:lpstr>The Children and Young People  (Scotland) Act 2014</vt:lpstr>
      <vt:lpstr>What is ‘corporate parenting’?</vt:lpstr>
      <vt:lpstr>Continuing Care (Part11)</vt:lpstr>
      <vt:lpstr>Continuing Care (Part11)</vt:lpstr>
      <vt:lpstr>Aftercare (Part 10)</vt:lpstr>
      <vt:lpstr>Definitions</vt:lpstr>
      <vt:lpstr>Core message</vt:lpstr>
      <vt:lpstr>TCAC Assessment…</vt:lpstr>
      <vt:lpstr>Pathways Planning</vt:lpstr>
      <vt:lpstr>Pathways key messages</vt:lpstr>
      <vt:lpstr>Person-centred planning</vt:lpstr>
      <vt:lpstr>The importance of stability at times of transition</vt:lpstr>
      <vt:lpstr>Journeys to Adulthood</vt:lpstr>
      <vt:lpstr>A Sense of Belonging…</vt:lpstr>
      <vt:lpstr>Scottish Care Leavers Covenant (2015)</vt:lpstr>
      <vt:lpstr>Guiding Principles</vt:lpstr>
      <vt:lpstr>PowerPoint Presentation</vt:lpstr>
      <vt:lpstr>Guidance for local authorities  on leaving care</vt:lpstr>
      <vt:lpstr>Promoting a culture change</vt:lpstr>
      <vt:lpstr>Creating a Corporate Parenting Culture</vt:lpstr>
      <vt:lpstr>Age of children ceasing to be looked after 2010</vt:lpstr>
      <vt:lpstr>Young people eligible for aftercare services</vt:lpstr>
      <vt:lpstr>Transient situations</vt:lpstr>
      <vt:lpstr>Economic activity of young people eligible for aftercare services 2010/11</vt:lpstr>
      <vt:lpstr>Continuing impact of trauma</vt:lpstr>
      <vt:lpstr>Everything comes at once</vt:lpstr>
      <vt:lpstr>Family Firm Opportunities</vt:lpstr>
      <vt:lpstr>Supporting Higher &amp; Further Education</vt:lpstr>
      <vt:lpstr>Post Care Accommodation</vt:lpstr>
      <vt:lpstr>What is associated with good outcomes for care leavers?</vt:lpstr>
      <vt:lpstr>Aspirations</vt:lpstr>
    </vt:vector>
  </TitlesOfParts>
  <Company>Samsung Electronics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Judy</dc:creator>
  <cp:lastModifiedBy>UOS</cp:lastModifiedBy>
  <cp:revision>108</cp:revision>
  <dcterms:created xsi:type="dcterms:W3CDTF">2008-06-24T13:49:38Z</dcterms:created>
  <dcterms:modified xsi:type="dcterms:W3CDTF">2017-09-07T10:11:27Z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hecked by">
    <vt:lpwstr>32123</vt:lpwstr>
  </property>
  <property fmtid="{D5CDD505-2E9C-101B-9397-08002B2CF9AE}" pid="3" name="Objective-Id">
    <vt:lpwstr>A4725552</vt:lpwstr>
  </property>
  <property fmtid="{D5CDD505-2E9C-101B-9397-08002B2CF9AE}" pid="4" name="Objective-Title">
    <vt:lpwstr>Unit 16 - Leaving Care Well (Revised by KMcG Oct 12)</vt:lpwstr>
  </property>
  <property fmtid="{D5CDD505-2E9C-101B-9397-08002B2CF9AE}" pid="5" name="Objective-Comment">
    <vt:lpwstr>
    </vt:lpwstr>
  </property>
  <property fmtid="{D5CDD505-2E9C-101B-9397-08002B2CF9AE}" pid="6" name="Objective-CreationStamp">
    <vt:filetime>2012-12-17T15:15:56Z</vt:filetime>
  </property>
  <property fmtid="{D5CDD505-2E9C-101B-9397-08002B2CF9AE}" pid="7" name="Objective-IsApproved">
    <vt:bool>false</vt:bool>
  </property>
  <property fmtid="{D5CDD505-2E9C-101B-9397-08002B2CF9AE}" pid="8" name="Objective-IsPublished">
    <vt:bool>true</vt:bool>
  </property>
  <property fmtid="{D5CDD505-2E9C-101B-9397-08002B2CF9AE}" pid="9" name="Objective-DatePublished">
    <vt:filetime>2012-12-17T15:15:56Z</vt:filetime>
  </property>
  <property fmtid="{D5CDD505-2E9C-101B-9397-08002B2CF9AE}" pid="10" name="Objective-ModificationStamp">
    <vt:filetime>2012-12-17T15:16:53Z</vt:filetime>
  </property>
  <property fmtid="{D5CDD505-2E9C-101B-9397-08002B2CF9AE}" pid="11" name="Objective-Owner">
    <vt:lpwstr>Brush, Eliza E (Z604769)</vt:lpwstr>
  </property>
  <property fmtid="{D5CDD505-2E9C-101B-9397-08002B2CF9AE}" pid="12" name="Objective-Path">
    <vt:lpwstr>Objective Global Folder:SG File Plan:People, communities and living:Families and children:Care for children:Research and analysis: Care for children:Improving Outcomes for Looked After Children: We can and must do better update: Unit 16: 2012-2017:</vt:lpwstr>
  </property>
  <property fmtid="{D5CDD505-2E9C-101B-9397-08002B2CF9AE}" pid="13" name="Objective-Parent">
    <vt:lpwstr>Improving Outcomes for Looked After Children: We can and must do better update: Unit 16: 2012-2017</vt:lpwstr>
  </property>
  <property fmtid="{D5CDD505-2E9C-101B-9397-08002B2CF9AE}" pid="14" name="Objective-State">
    <vt:lpwstr>Published</vt:lpwstr>
  </property>
  <property fmtid="{D5CDD505-2E9C-101B-9397-08002B2CF9AE}" pid="15" name="Objective-Version">
    <vt:lpwstr>1.0</vt:lpwstr>
  </property>
  <property fmtid="{D5CDD505-2E9C-101B-9397-08002B2CF9AE}" pid="16" name="Objective-VersionNumber">
    <vt:i4>1</vt:i4>
  </property>
  <property fmtid="{D5CDD505-2E9C-101B-9397-08002B2CF9AE}" pid="17" name="Objective-VersionComment">
    <vt:lpwstr>First version</vt:lpwstr>
  </property>
  <property fmtid="{D5CDD505-2E9C-101B-9397-08002B2CF9AE}" pid="18" name="Objective-FileNumber">
    <vt:lpwstr>
    </vt:lpwstr>
  </property>
  <property fmtid="{D5CDD505-2E9C-101B-9397-08002B2CF9AE}" pid="19" name="Objective-Classification">
    <vt:lpwstr>[Inherited - Not Protectively Marked]</vt:lpwstr>
  </property>
  <property fmtid="{D5CDD505-2E9C-101B-9397-08002B2CF9AE}" pid="20" name="Objective-Caveats">
    <vt:lpwstr>
    </vt:lpwstr>
  </property>
  <property fmtid="{D5CDD505-2E9C-101B-9397-08002B2CF9AE}" pid="21" name="Objective-Date of Original [system]">
    <vt:lpwstr>
    </vt:lpwstr>
  </property>
  <property fmtid="{D5CDD505-2E9C-101B-9397-08002B2CF9AE}" pid="22" name="Objective-Date Received [system]">
    <vt:lpwstr>
    </vt:lpwstr>
  </property>
  <property fmtid="{D5CDD505-2E9C-101B-9397-08002B2CF9AE}" pid="23" name="Objective-SG Web Publication - Category [system]">
    <vt:lpwstr>
    </vt:lpwstr>
  </property>
  <property fmtid="{D5CDD505-2E9C-101B-9397-08002B2CF9AE}" pid="24" name="Objective-SG Web Publication - Category 2 Classification [system]">
    <vt:lpwstr>
    </vt:lpwstr>
  </property>
  <property fmtid="{D5CDD505-2E9C-101B-9397-08002B2CF9AE}" pid="25" name="ContentTypeId">
    <vt:lpwstr>0x01010010F8FB9D44A25D43A513C339E587AD06</vt:lpwstr>
  </property>
  <property fmtid="{D5CDD505-2E9C-101B-9397-08002B2CF9AE}" pid="26" name="_dlc_DocIdItemGuid">
    <vt:lpwstr>50415617-9633-4971-8ba4-f525f718d197</vt:lpwstr>
  </property>
</Properties>
</file>