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extended-properties" Target="docProps/app.xml" Id="rId4" /><Relationship Type="http://schemas.openxmlformats.org/officeDocument/2006/relationships/custom-properties" Target="/docProps/custom.xml" Id="Rddcb02926b0c4e63"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60" r:id="rId3"/>
    <p:sldId id="257" r:id="rId4"/>
    <p:sldId id="258" r:id="rId5"/>
    <p:sldId id="259" r:id="rId6"/>
    <p:sldId id="262" r:id="rId7"/>
    <p:sldId id="263" r:id="rId8"/>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18BCCD7-2308-46F3-BA6C-7859B1C41C6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F2CBFC8-D8C9-478A-A3DC-B7179B008A6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5322D-D9D0-4EDE-8B1C-E07D4509F60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2330A2-F836-4FE4-B746-B71E025200A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796B142-AFF4-4B1A-97AB-01B1BA0841E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4AF3325-B583-4C4C-9556-4DFF8A692CB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64FCA0CF-49B2-48A5-B93C-5833FC2DB7C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0E9A6E6C-8BA4-4694-B5C1-607CBA22B5C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8968E32-97A3-4C7E-9D2D-85667A38F308}"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6D3FB4C-8DB6-4597-98E3-EAAD8E4E1A9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EB0D4C7-2D8A-417B-AD68-410575D3E1F6}"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98E594A-9B89-43FF-ACF1-C570012E95B2}" type="slidenum">
              <a:rPr lang="en-GB"/>
              <a:pPr>
                <a:defRPr/>
              </a:pPr>
              <a:t>‹#›</a:t>
            </a:fld>
            <a:endParaRPr lang="en-GB"/>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w="9525">
            <a:noFill/>
            <a:miter lim="800000"/>
            <a:headEnd/>
            <a:tailEnd/>
          </a:ln>
        </p:spPr>
        <p:txBody>
          <a:bodyPr/>
          <a:lstStyle/>
          <a:p>
            <a:endParaRPr lang="en-US"/>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w="9525">
            <a:noFill/>
            <a:miter lim="800000"/>
            <a:headEnd/>
            <a:tailEnd/>
          </a:ln>
        </p:spPr>
        <p:txBody>
          <a:bodyPr/>
          <a:lstStyle/>
          <a:p>
            <a:endParaRPr lang="en-US"/>
          </a:p>
        </p:txBody>
      </p:sp>
      <p:pic>
        <p:nvPicPr>
          <p:cNvPr id="1033" name="Picture 9" descr="PPT Master"/>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smtClean="0"/>
              <a:t>Models of Disability</a:t>
            </a:r>
          </a:p>
        </p:txBody>
      </p:sp>
      <p:sp>
        <p:nvSpPr>
          <p:cNvPr id="2051" name="Rectangle 3"/>
          <p:cNvSpPr>
            <a:spLocks noGrp="1" noChangeArrowheads="1"/>
          </p:cNvSpPr>
          <p:nvPr>
            <p:ph type="subTitle" idx="1"/>
          </p:nvPr>
        </p:nvSpPr>
        <p:spPr/>
        <p:txBody>
          <a:bodyPr/>
          <a:lstStyle/>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GB" smtClean="0"/>
              <a:t>Language</a:t>
            </a:r>
          </a:p>
        </p:txBody>
      </p:sp>
      <p:sp>
        <p:nvSpPr>
          <p:cNvPr id="3075" name="Rectangle 4"/>
          <p:cNvSpPr>
            <a:spLocks noGrp="1" noChangeArrowheads="1"/>
          </p:cNvSpPr>
          <p:nvPr>
            <p:ph type="body" idx="1"/>
          </p:nvPr>
        </p:nvSpPr>
        <p:spPr>
          <a:xfrm>
            <a:off x="467544" y="1700809"/>
            <a:ext cx="8229600" cy="3528392"/>
          </a:xfrm>
        </p:spPr>
        <p:txBody>
          <a:bodyPr/>
          <a:lstStyle/>
          <a:p>
            <a:r>
              <a:rPr lang="en-GB" i="1" dirty="0" smtClean="0"/>
              <a:t>impairment</a:t>
            </a:r>
            <a:r>
              <a:rPr lang="en-GB" dirty="0" smtClean="0"/>
              <a:t>, an attribute of the individual body or </a:t>
            </a:r>
            <a:r>
              <a:rPr lang="en-GB" dirty="0" smtClean="0"/>
              <a:t>mind</a:t>
            </a:r>
          </a:p>
          <a:p>
            <a:endParaRPr lang="en-GB" dirty="0" smtClean="0"/>
          </a:p>
          <a:p>
            <a:r>
              <a:rPr lang="en-GB" i="1" dirty="0" smtClean="0"/>
              <a:t>disability</a:t>
            </a:r>
            <a:r>
              <a:rPr lang="en-GB" dirty="0" smtClean="0"/>
              <a:t>, effects of environment, society and other factors on a person with an impairment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lstStyle/>
          <a:p>
            <a:r>
              <a:rPr lang="en-GB" smtClean="0"/>
              <a:t>The medical model</a:t>
            </a:r>
          </a:p>
        </p:txBody>
      </p:sp>
      <p:sp>
        <p:nvSpPr>
          <p:cNvPr id="4099" name="Text Box 5"/>
          <p:cNvSpPr txBox="1">
            <a:spLocks noChangeArrowheads="1"/>
          </p:cNvSpPr>
          <p:nvPr/>
        </p:nvSpPr>
        <p:spPr bwMode="auto">
          <a:xfrm>
            <a:off x="539552" y="2060848"/>
            <a:ext cx="7992887" cy="2246769"/>
          </a:xfrm>
          <a:prstGeom prst="rect">
            <a:avLst/>
          </a:prstGeom>
          <a:noFill/>
          <a:ln w="9525">
            <a:noFill/>
            <a:miter lim="800000"/>
            <a:headEnd/>
            <a:tailEnd/>
          </a:ln>
          <a:effectLst/>
        </p:spPr>
        <p:txBody>
          <a:bodyPr wrap="square">
            <a:spAutoFit/>
          </a:bodyPr>
          <a:lstStyle/>
          <a:p>
            <a:pPr>
              <a:spcBef>
                <a:spcPct val="50000"/>
              </a:spcBef>
            </a:pPr>
            <a:r>
              <a:rPr lang="en-GB" sz="2800" dirty="0" smtClean="0"/>
              <a:t>The medical model is a term used to describe one way of thinking about disability. This view sees disability as a disease, injury, fault or </a:t>
            </a:r>
            <a:r>
              <a:rPr lang="en-GB" sz="2800" dirty="0"/>
              <a:t>genetic </a:t>
            </a:r>
            <a:r>
              <a:rPr lang="en-GB" sz="2800" dirty="0" smtClean="0"/>
              <a:t>predisposition. The aim of the medical model is to fix the problem or reduce its impact.</a:t>
            </a:r>
            <a:endParaRPr lang="en-GB"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sz="4000" smtClean="0"/>
              <a:t>Assumptions of the medical model</a:t>
            </a:r>
          </a:p>
        </p:txBody>
      </p:sp>
      <p:sp>
        <p:nvSpPr>
          <p:cNvPr id="5123" name="Rectangle 3"/>
          <p:cNvSpPr>
            <a:spLocks noGrp="1" noChangeArrowheads="1"/>
          </p:cNvSpPr>
          <p:nvPr>
            <p:ph type="body" idx="1"/>
          </p:nvPr>
        </p:nvSpPr>
        <p:spPr>
          <a:xfrm>
            <a:off x="539552" y="1556793"/>
            <a:ext cx="8229600" cy="3744416"/>
          </a:xfrm>
        </p:spPr>
        <p:txBody>
          <a:bodyPr/>
          <a:lstStyle/>
          <a:p>
            <a:r>
              <a:rPr lang="en-GB" sz="2000" dirty="0" smtClean="0"/>
              <a:t>The problem is located in the young </a:t>
            </a:r>
            <a:r>
              <a:rPr lang="en-GB" sz="2000" dirty="0" smtClean="0"/>
              <a:t>person</a:t>
            </a:r>
          </a:p>
          <a:p>
            <a:endParaRPr lang="en-GB" sz="2000" dirty="0" smtClean="0"/>
          </a:p>
          <a:p>
            <a:r>
              <a:rPr lang="en-GB" sz="2000" dirty="0" smtClean="0"/>
              <a:t>Professionals should help and look after </a:t>
            </a:r>
            <a:r>
              <a:rPr lang="en-GB" sz="2000" dirty="0" smtClean="0"/>
              <a:t>them</a:t>
            </a:r>
          </a:p>
          <a:p>
            <a:endParaRPr lang="en-GB" sz="2000" dirty="0" smtClean="0"/>
          </a:p>
          <a:p>
            <a:r>
              <a:rPr lang="en-GB" sz="2000" dirty="0" smtClean="0"/>
              <a:t>The young person wants and needs a </a:t>
            </a:r>
            <a:r>
              <a:rPr lang="en-GB" sz="2000" dirty="0" smtClean="0"/>
              <a:t>cure</a:t>
            </a:r>
          </a:p>
          <a:p>
            <a:endParaRPr lang="en-GB" sz="2000" dirty="0" smtClean="0"/>
          </a:p>
          <a:p>
            <a:r>
              <a:rPr lang="en-GB" sz="2000" dirty="0" smtClean="0"/>
              <a:t>The young person may not be able to make </a:t>
            </a:r>
            <a:r>
              <a:rPr lang="en-GB" sz="2000" dirty="0" smtClean="0"/>
              <a:t>decisions</a:t>
            </a:r>
          </a:p>
          <a:p>
            <a:endParaRPr lang="en-GB" sz="2000" dirty="0" smtClean="0"/>
          </a:p>
          <a:p>
            <a:r>
              <a:rPr lang="en-GB" sz="2000" dirty="0" smtClean="0"/>
              <a:t>The young disabled person is not equal to non-disabled peers</a:t>
            </a:r>
          </a:p>
          <a:p>
            <a:endParaRPr lang="en-GB"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r>
              <a:rPr lang="en-GB" smtClean="0"/>
              <a:t>The social model of disability</a:t>
            </a:r>
          </a:p>
        </p:txBody>
      </p:sp>
      <p:sp>
        <p:nvSpPr>
          <p:cNvPr id="6147" name="Text Box 5"/>
          <p:cNvSpPr txBox="1">
            <a:spLocks noChangeArrowheads="1"/>
          </p:cNvSpPr>
          <p:nvPr/>
        </p:nvSpPr>
        <p:spPr bwMode="auto">
          <a:xfrm>
            <a:off x="971550" y="1916113"/>
            <a:ext cx="7416800" cy="2677656"/>
          </a:xfrm>
          <a:prstGeom prst="rect">
            <a:avLst/>
          </a:prstGeom>
          <a:noFill/>
          <a:ln w="9525">
            <a:noFill/>
            <a:miter lim="800000"/>
            <a:headEnd/>
            <a:tailEnd/>
          </a:ln>
          <a:effectLst/>
        </p:spPr>
        <p:txBody>
          <a:bodyPr>
            <a:spAutoFit/>
          </a:bodyPr>
          <a:lstStyle/>
          <a:p>
            <a:pPr>
              <a:spcBef>
                <a:spcPct val="50000"/>
              </a:spcBef>
            </a:pPr>
            <a:r>
              <a:rPr lang="en-GB" sz="2400" dirty="0"/>
              <a:t>Some children are born with an impairment, or may develop one in the course of their younger life. This makes them different from other children. They are then subject to discrimination within society and are therefore doubly impaired because they are disabled by their condition and also by society’s attitude toward them.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mtClean="0"/>
              <a:t>Assumptions of the social model</a:t>
            </a:r>
          </a:p>
        </p:txBody>
      </p:sp>
      <p:sp>
        <p:nvSpPr>
          <p:cNvPr id="7171" name="Rectangle 3"/>
          <p:cNvSpPr>
            <a:spLocks noGrp="1" noChangeArrowheads="1"/>
          </p:cNvSpPr>
          <p:nvPr>
            <p:ph type="body" idx="1"/>
          </p:nvPr>
        </p:nvSpPr>
        <p:spPr>
          <a:xfrm>
            <a:off x="457200" y="1600201"/>
            <a:ext cx="8229600" cy="3556992"/>
          </a:xfrm>
        </p:spPr>
        <p:txBody>
          <a:bodyPr/>
          <a:lstStyle/>
          <a:p>
            <a:r>
              <a:rPr lang="en-GB" sz="2400" dirty="0" smtClean="0"/>
              <a:t>Disabled people are an oppressed </a:t>
            </a:r>
            <a:r>
              <a:rPr lang="en-GB" sz="2400" dirty="0" smtClean="0"/>
              <a:t>group</a:t>
            </a:r>
          </a:p>
          <a:p>
            <a:endParaRPr lang="en-GB" sz="2400" dirty="0" smtClean="0"/>
          </a:p>
          <a:p>
            <a:r>
              <a:rPr lang="en-GB" sz="2400" dirty="0" smtClean="0"/>
              <a:t>There is a distinction between the impairment disabled people have and the oppression they </a:t>
            </a:r>
            <a:r>
              <a:rPr lang="en-GB" sz="2400" dirty="0" smtClean="0"/>
              <a:t>experience</a:t>
            </a:r>
          </a:p>
          <a:p>
            <a:endParaRPr lang="en-GB" sz="2400" dirty="0" smtClean="0"/>
          </a:p>
          <a:p>
            <a:r>
              <a:rPr lang="en-GB" sz="2400" dirty="0" smtClean="0"/>
              <a:t>Disability is defined as the oppression disabled people experience, rather than the form of the impairment</a:t>
            </a:r>
          </a:p>
          <a:p>
            <a:endParaRPr lang="en-GB"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755576" y="836712"/>
            <a:ext cx="7632700" cy="4770537"/>
          </a:xfrm>
          <a:prstGeom prst="rect">
            <a:avLst/>
          </a:prstGeom>
          <a:noFill/>
          <a:ln w="9525">
            <a:noFill/>
            <a:miter lim="800000"/>
            <a:headEnd/>
            <a:tailEnd/>
          </a:ln>
          <a:effectLst/>
        </p:spPr>
        <p:txBody>
          <a:bodyPr wrap="square">
            <a:spAutoFit/>
          </a:bodyPr>
          <a:lstStyle/>
          <a:p>
            <a:pPr>
              <a:spcBef>
                <a:spcPct val="50000"/>
              </a:spcBef>
            </a:pPr>
            <a:r>
              <a:rPr lang="en-GB" sz="3200" dirty="0" smtClean="0"/>
              <a:t>The social and medical models described above are extremes. </a:t>
            </a:r>
            <a:endParaRPr lang="en-GB" sz="3200" dirty="0" smtClean="0"/>
          </a:p>
          <a:p>
            <a:pPr>
              <a:spcBef>
                <a:spcPct val="50000"/>
              </a:spcBef>
            </a:pPr>
            <a:endParaRPr lang="en-GB" sz="3200" dirty="0" smtClean="0"/>
          </a:p>
          <a:p>
            <a:pPr>
              <a:spcBef>
                <a:spcPct val="50000"/>
              </a:spcBef>
            </a:pPr>
            <a:r>
              <a:rPr lang="en-GB" sz="3200" dirty="0" smtClean="0"/>
              <a:t>Many people think that disability should not be reduced to a medical condition nor that it should it be reduced to an outcome of social barriers alone.</a:t>
            </a:r>
            <a:endParaRPr lang="en-GB" sz="3200" dirty="0"/>
          </a:p>
          <a:p>
            <a:pPr>
              <a:spcBef>
                <a:spcPct val="50000"/>
              </a:spcBef>
            </a:pPr>
            <a:endParaRPr lang="en-GB"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311</TotalTime>
  <Words>270</Words>
  <Application>Microsoft Office PowerPoint</Application>
  <PresentationFormat>On-screen Show (4:3)</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1_Default Design</vt:lpstr>
      <vt:lpstr>Models of Disability</vt:lpstr>
      <vt:lpstr>Language</vt:lpstr>
      <vt:lpstr>The medical model</vt:lpstr>
      <vt:lpstr>Assumptions of the medical model</vt:lpstr>
      <vt:lpstr>The social model of disability</vt:lpstr>
      <vt:lpstr>Assumptions of the social model</vt:lpstr>
      <vt:lpstr>Slide 7</vt:lpstr>
    </vt:vector>
  </TitlesOfParts>
  <Company>Samsung Electronics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dc:creator>
  <cp:lastModifiedBy>Graham McCann</cp:lastModifiedBy>
  <cp:revision>8</cp:revision>
  <dcterms:created xsi:type="dcterms:W3CDTF">2008-07-01T17:26:26Z</dcterms:created>
  <dcterms:modified xsi:type="dcterms:W3CDTF">2012-11-14T11:47:54Z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A4720186</vt:lpwstr>
  </property>
  <property fmtid="{D5CDD505-2E9C-101B-9397-08002B2CF9AE}" pid="4" name="Objective-Title">
    <vt:lpwstr>Unit_5_-_Models_of_Disability_(updated_by_VW_Nov_12)</vt:lpwstr>
  </property>
  <property fmtid="{D5CDD505-2E9C-101B-9397-08002B2CF9AE}" pid="5" name="Objective-Comment">
    <vt:lpwstr>
    </vt:lpwstr>
  </property>
  <property fmtid="{D5CDD505-2E9C-101B-9397-08002B2CF9AE}" pid="6" name="Objective-CreationStamp">
    <vt:filetime>2012-12-17T11:40:42Z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2012-12-17T11:40:42Z</vt:filetime>
  </property>
  <property fmtid="{D5CDD505-2E9C-101B-9397-08002B2CF9AE}" pid="10" name="Objective-ModificationStamp">
    <vt:filetime>2012-12-17T11:41:03Z</vt:filetime>
  </property>
  <property fmtid="{D5CDD505-2E9C-101B-9397-08002B2CF9AE}" pid="11" name="Objective-Owner">
    <vt:lpwstr>Brush, Eliza E (Z604769)</vt:lpwstr>
  </property>
  <property fmtid="{D5CDD505-2E9C-101B-9397-08002B2CF9AE}" pid="12" name="Objective-Path">
    <vt:lpwstr>Objective Global Folder:SG File Plan:People, communities and living:Families and children:Care for children:Research and analysis: Care for children:Improving Outcomes for Looked After Children: We can and must do better update: Unit 05: 2012-2017:</vt:lpwstr>
  </property>
  <property fmtid="{D5CDD505-2E9C-101B-9397-08002B2CF9AE}" pid="13" name="Objective-Parent">
    <vt:lpwstr>Improving Outcomes for Looked After Children: We can and must do better update: Unit 05: 2012-2017</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i4>1</vt:i4>
  </property>
  <property fmtid="{D5CDD505-2E9C-101B-9397-08002B2CF9AE}" pid="17" name="Objective-VersionComment">
    <vt:lpwstr>First version</vt:lpwstr>
  </property>
  <property fmtid="{D5CDD505-2E9C-101B-9397-08002B2CF9AE}" pid="18" name="Objective-FileNumber">
    <vt:lpwstr>
    </vt:lpwstr>
  </property>
  <property fmtid="{D5CDD505-2E9C-101B-9397-08002B2CF9AE}" pid="19" name="Objective-Classification">
    <vt:lpwstr>[Inherited - Not Protectively Marked]</vt:lpwstr>
  </property>
  <property fmtid="{D5CDD505-2E9C-101B-9397-08002B2CF9AE}" pid="20" name="Objective-Caveats">
    <vt:lpwstr>
    </vt:lpwstr>
  </property>
  <property fmtid="{D5CDD505-2E9C-101B-9397-08002B2CF9AE}" pid="21" name="Objective-Date of Original [system]">
    <vt:lpwstr>
    </vt:lpwstr>
  </property>
  <property fmtid="{D5CDD505-2E9C-101B-9397-08002B2CF9AE}" pid="22" name="Objective-Date Received [system]">
    <vt:lpwstr>
    </vt:lpwstr>
  </property>
  <property fmtid="{D5CDD505-2E9C-101B-9397-08002B2CF9AE}" pid="23" name="Objective-SG Web Publication - Category [system]">
    <vt:lpwstr>
    </vt:lpwstr>
  </property>
  <property fmtid="{D5CDD505-2E9C-101B-9397-08002B2CF9AE}" pid="24" name="Objective-SG Web Publication - Category 2 Classification [system]">
    <vt:lpwstr>
    </vt:lpwstr>
  </property>
</Properties>
</file>